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6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17068" y="2094991"/>
            <a:ext cx="2824263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74214" y="5354734"/>
            <a:ext cx="228071" cy="226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81340" y="5395544"/>
            <a:ext cx="0" cy="286385"/>
          </a:xfrm>
          <a:custGeom>
            <a:avLst/>
            <a:gdLst/>
            <a:ahLst/>
            <a:cxnLst/>
            <a:rect l="l" t="t" r="r" b="b"/>
            <a:pathLst>
              <a:path h="286385">
                <a:moveTo>
                  <a:pt x="0" y="0"/>
                </a:moveTo>
                <a:lnTo>
                  <a:pt x="0" y="286143"/>
                </a:lnTo>
              </a:path>
            </a:pathLst>
          </a:custGeom>
          <a:ln w="52641">
            <a:solidFill>
              <a:srgbClr val="F897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19785" y="5392418"/>
            <a:ext cx="147955" cy="292735"/>
          </a:xfrm>
          <a:custGeom>
            <a:avLst/>
            <a:gdLst/>
            <a:ahLst/>
            <a:cxnLst/>
            <a:rect l="l" t="t" r="r" b="b"/>
            <a:pathLst>
              <a:path w="147954" h="292735">
                <a:moveTo>
                  <a:pt x="83908" y="0"/>
                </a:moveTo>
                <a:lnTo>
                  <a:pt x="63588" y="0"/>
                </a:lnTo>
                <a:lnTo>
                  <a:pt x="35838" y="3999"/>
                </a:lnTo>
                <a:lnTo>
                  <a:pt x="15959" y="15963"/>
                </a:lnTo>
                <a:lnTo>
                  <a:pt x="3997" y="35843"/>
                </a:lnTo>
                <a:lnTo>
                  <a:pt x="0" y="63588"/>
                </a:lnTo>
                <a:lnTo>
                  <a:pt x="0" y="228815"/>
                </a:lnTo>
                <a:lnTo>
                  <a:pt x="3997" y="256561"/>
                </a:lnTo>
                <a:lnTo>
                  <a:pt x="15959" y="276440"/>
                </a:lnTo>
                <a:lnTo>
                  <a:pt x="35838" y="288405"/>
                </a:lnTo>
                <a:lnTo>
                  <a:pt x="63588" y="292404"/>
                </a:lnTo>
                <a:lnTo>
                  <a:pt x="83908" y="292404"/>
                </a:lnTo>
                <a:lnTo>
                  <a:pt x="111654" y="288405"/>
                </a:lnTo>
                <a:lnTo>
                  <a:pt x="131533" y="276440"/>
                </a:lnTo>
                <a:lnTo>
                  <a:pt x="143498" y="256561"/>
                </a:lnTo>
                <a:lnTo>
                  <a:pt x="145094" y="245491"/>
                </a:lnTo>
                <a:lnTo>
                  <a:pt x="70878" y="245491"/>
                </a:lnTo>
                <a:lnTo>
                  <a:pt x="62670" y="244311"/>
                </a:lnTo>
                <a:lnTo>
                  <a:pt x="56808" y="240738"/>
                </a:lnTo>
                <a:lnTo>
                  <a:pt x="53292" y="234721"/>
                </a:lnTo>
                <a:lnTo>
                  <a:pt x="52120" y="226212"/>
                </a:lnTo>
                <a:lnTo>
                  <a:pt x="52120" y="166789"/>
                </a:lnTo>
                <a:lnTo>
                  <a:pt x="147497" y="166789"/>
                </a:lnTo>
                <a:lnTo>
                  <a:pt x="147497" y="63588"/>
                </a:lnTo>
                <a:lnTo>
                  <a:pt x="143498" y="35843"/>
                </a:lnTo>
                <a:lnTo>
                  <a:pt x="131533" y="15963"/>
                </a:lnTo>
                <a:lnTo>
                  <a:pt x="111654" y="3999"/>
                </a:lnTo>
                <a:lnTo>
                  <a:pt x="83908" y="0"/>
                </a:lnTo>
                <a:close/>
              </a:path>
              <a:path w="147954" h="292735">
                <a:moveTo>
                  <a:pt x="147497" y="195973"/>
                </a:moveTo>
                <a:lnTo>
                  <a:pt x="96939" y="195973"/>
                </a:lnTo>
                <a:lnTo>
                  <a:pt x="96939" y="226212"/>
                </a:lnTo>
                <a:lnTo>
                  <a:pt x="95759" y="234721"/>
                </a:lnTo>
                <a:lnTo>
                  <a:pt x="92186" y="240738"/>
                </a:lnTo>
                <a:lnTo>
                  <a:pt x="86169" y="244311"/>
                </a:lnTo>
                <a:lnTo>
                  <a:pt x="77660" y="245491"/>
                </a:lnTo>
                <a:lnTo>
                  <a:pt x="145094" y="245491"/>
                </a:lnTo>
                <a:lnTo>
                  <a:pt x="147497" y="228815"/>
                </a:lnTo>
                <a:lnTo>
                  <a:pt x="147497" y="195973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171900" y="5438814"/>
            <a:ext cx="43815" cy="75565"/>
          </a:xfrm>
          <a:custGeom>
            <a:avLst/>
            <a:gdLst/>
            <a:ahLst/>
            <a:cxnLst/>
            <a:rect l="l" t="t" r="r" b="b"/>
            <a:pathLst>
              <a:path w="43814" h="75564">
                <a:moveTo>
                  <a:pt x="24498" y="0"/>
                </a:moveTo>
                <a:lnTo>
                  <a:pt x="18757" y="0"/>
                </a:lnTo>
                <a:lnTo>
                  <a:pt x="10549" y="1179"/>
                </a:lnTo>
                <a:lnTo>
                  <a:pt x="4687" y="4752"/>
                </a:lnTo>
                <a:lnTo>
                  <a:pt x="1171" y="10769"/>
                </a:lnTo>
                <a:lnTo>
                  <a:pt x="0" y="19278"/>
                </a:lnTo>
                <a:lnTo>
                  <a:pt x="0" y="75564"/>
                </a:lnTo>
                <a:lnTo>
                  <a:pt x="43776" y="75564"/>
                </a:lnTo>
                <a:lnTo>
                  <a:pt x="43776" y="19278"/>
                </a:lnTo>
                <a:lnTo>
                  <a:pt x="42596" y="10769"/>
                </a:lnTo>
                <a:lnTo>
                  <a:pt x="39023" y="4752"/>
                </a:lnTo>
                <a:lnTo>
                  <a:pt x="33007" y="1179"/>
                </a:lnTo>
                <a:lnTo>
                  <a:pt x="244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293342" y="5392418"/>
            <a:ext cx="147320" cy="292735"/>
          </a:xfrm>
          <a:custGeom>
            <a:avLst/>
            <a:gdLst/>
            <a:ahLst/>
            <a:cxnLst/>
            <a:rect l="l" t="t" r="r" b="b"/>
            <a:pathLst>
              <a:path w="147320" h="292735">
                <a:moveTo>
                  <a:pt x="144424" y="45872"/>
                </a:moveTo>
                <a:lnTo>
                  <a:pt x="75577" y="45872"/>
                </a:lnTo>
                <a:lnTo>
                  <a:pt x="84087" y="47125"/>
                </a:lnTo>
                <a:lnTo>
                  <a:pt x="90103" y="50820"/>
                </a:lnTo>
                <a:lnTo>
                  <a:pt x="93676" y="56861"/>
                </a:lnTo>
                <a:lnTo>
                  <a:pt x="94856" y="65150"/>
                </a:lnTo>
                <a:lnTo>
                  <a:pt x="94856" y="109461"/>
                </a:lnTo>
                <a:lnTo>
                  <a:pt x="40132" y="128219"/>
                </a:lnTo>
                <a:lnTo>
                  <a:pt x="21329" y="136674"/>
                </a:lnTo>
                <a:lnTo>
                  <a:pt x="8926" y="148158"/>
                </a:lnTo>
                <a:lnTo>
                  <a:pt x="2093" y="164137"/>
                </a:lnTo>
                <a:lnTo>
                  <a:pt x="0" y="186080"/>
                </a:lnTo>
                <a:lnTo>
                  <a:pt x="0" y="243928"/>
                </a:lnTo>
                <a:lnTo>
                  <a:pt x="2833" y="264474"/>
                </a:lnTo>
                <a:lnTo>
                  <a:pt x="11334" y="279696"/>
                </a:lnTo>
                <a:lnTo>
                  <a:pt x="25503" y="289154"/>
                </a:lnTo>
                <a:lnTo>
                  <a:pt x="45339" y="292404"/>
                </a:lnTo>
                <a:lnTo>
                  <a:pt x="45872" y="292404"/>
                </a:lnTo>
                <a:lnTo>
                  <a:pt x="60925" y="290677"/>
                </a:lnTo>
                <a:lnTo>
                  <a:pt x="73683" y="286018"/>
                </a:lnTo>
                <a:lnTo>
                  <a:pt x="84782" y="279208"/>
                </a:lnTo>
                <a:lnTo>
                  <a:pt x="94856" y="271030"/>
                </a:lnTo>
                <a:lnTo>
                  <a:pt x="146977" y="271030"/>
                </a:lnTo>
                <a:lnTo>
                  <a:pt x="146977" y="63588"/>
                </a:lnTo>
                <a:lnTo>
                  <a:pt x="144424" y="45872"/>
                </a:lnTo>
                <a:close/>
              </a:path>
              <a:path w="147320" h="292735">
                <a:moveTo>
                  <a:pt x="146977" y="271030"/>
                </a:moveTo>
                <a:lnTo>
                  <a:pt x="94856" y="271030"/>
                </a:lnTo>
                <a:lnTo>
                  <a:pt x="94856" y="289267"/>
                </a:lnTo>
                <a:lnTo>
                  <a:pt x="146977" y="289267"/>
                </a:lnTo>
                <a:lnTo>
                  <a:pt x="146977" y="271030"/>
                </a:lnTo>
                <a:close/>
              </a:path>
              <a:path w="147320" h="292735">
                <a:moveTo>
                  <a:pt x="83388" y="0"/>
                </a:moveTo>
                <a:lnTo>
                  <a:pt x="66713" y="0"/>
                </a:lnTo>
                <a:lnTo>
                  <a:pt x="38967" y="3999"/>
                </a:lnTo>
                <a:lnTo>
                  <a:pt x="19088" y="15963"/>
                </a:lnTo>
                <a:lnTo>
                  <a:pt x="7123" y="35843"/>
                </a:lnTo>
                <a:lnTo>
                  <a:pt x="3124" y="63588"/>
                </a:lnTo>
                <a:lnTo>
                  <a:pt x="3124" y="100596"/>
                </a:lnTo>
                <a:lnTo>
                  <a:pt x="52641" y="100596"/>
                </a:lnTo>
                <a:lnTo>
                  <a:pt x="52641" y="65150"/>
                </a:lnTo>
                <a:lnTo>
                  <a:pt x="53896" y="56861"/>
                </a:lnTo>
                <a:lnTo>
                  <a:pt x="57596" y="50820"/>
                </a:lnTo>
                <a:lnTo>
                  <a:pt x="63641" y="47125"/>
                </a:lnTo>
                <a:lnTo>
                  <a:pt x="71932" y="45872"/>
                </a:lnTo>
                <a:lnTo>
                  <a:pt x="144424" y="45872"/>
                </a:lnTo>
                <a:lnTo>
                  <a:pt x="142979" y="35843"/>
                </a:lnTo>
                <a:lnTo>
                  <a:pt x="131017" y="15963"/>
                </a:lnTo>
                <a:lnTo>
                  <a:pt x="111138" y="3999"/>
                </a:lnTo>
                <a:lnTo>
                  <a:pt x="83388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344424" y="5546177"/>
            <a:ext cx="43815" cy="91440"/>
          </a:xfrm>
          <a:custGeom>
            <a:avLst/>
            <a:gdLst/>
            <a:ahLst/>
            <a:cxnLst/>
            <a:rect l="l" t="t" r="r" b="b"/>
            <a:pathLst>
              <a:path w="43814" h="91439">
                <a:moveTo>
                  <a:pt x="43776" y="0"/>
                </a:moveTo>
                <a:lnTo>
                  <a:pt x="7913" y="14976"/>
                </a:lnTo>
                <a:lnTo>
                  <a:pt x="0" y="34404"/>
                </a:lnTo>
                <a:lnTo>
                  <a:pt x="0" y="86004"/>
                </a:lnTo>
                <a:lnTo>
                  <a:pt x="5206" y="91211"/>
                </a:lnTo>
                <a:lnTo>
                  <a:pt x="16675" y="91211"/>
                </a:lnTo>
                <a:lnTo>
                  <a:pt x="23549" y="90714"/>
                </a:lnTo>
                <a:lnTo>
                  <a:pt x="30225" y="89192"/>
                </a:lnTo>
                <a:lnTo>
                  <a:pt x="36902" y="86592"/>
                </a:lnTo>
                <a:lnTo>
                  <a:pt x="43776" y="82867"/>
                </a:lnTo>
                <a:lnTo>
                  <a:pt x="43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496871" y="5311635"/>
            <a:ext cx="0" cy="370205"/>
          </a:xfrm>
          <a:custGeom>
            <a:avLst/>
            <a:gdLst/>
            <a:ahLst/>
            <a:cxnLst/>
            <a:rect l="l" t="t" r="r" b="b"/>
            <a:pathLst>
              <a:path h="370204">
                <a:moveTo>
                  <a:pt x="0" y="0"/>
                </a:moveTo>
                <a:lnTo>
                  <a:pt x="0" y="370052"/>
                </a:lnTo>
              </a:path>
            </a:pathLst>
          </a:custGeom>
          <a:ln w="52641">
            <a:solidFill>
              <a:srgbClr val="C1CD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553933" y="5392427"/>
            <a:ext cx="151765" cy="292735"/>
          </a:xfrm>
          <a:custGeom>
            <a:avLst/>
            <a:gdLst/>
            <a:ahLst/>
            <a:cxnLst/>
            <a:rect l="l" t="t" r="r" b="b"/>
            <a:pathLst>
              <a:path w="151764" h="292735">
                <a:moveTo>
                  <a:pt x="88087" y="0"/>
                </a:moveTo>
                <a:lnTo>
                  <a:pt x="63588" y="0"/>
                </a:lnTo>
                <a:lnTo>
                  <a:pt x="35843" y="3997"/>
                </a:lnTo>
                <a:lnTo>
                  <a:pt x="15963" y="15957"/>
                </a:lnTo>
                <a:lnTo>
                  <a:pt x="3999" y="35833"/>
                </a:lnTo>
                <a:lnTo>
                  <a:pt x="0" y="63576"/>
                </a:lnTo>
                <a:lnTo>
                  <a:pt x="0" y="228803"/>
                </a:lnTo>
                <a:lnTo>
                  <a:pt x="3999" y="256548"/>
                </a:lnTo>
                <a:lnTo>
                  <a:pt x="15963" y="276428"/>
                </a:lnTo>
                <a:lnTo>
                  <a:pt x="35843" y="288392"/>
                </a:lnTo>
                <a:lnTo>
                  <a:pt x="63588" y="292392"/>
                </a:lnTo>
                <a:lnTo>
                  <a:pt x="88087" y="292392"/>
                </a:lnTo>
                <a:lnTo>
                  <a:pt x="115832" y="288392"/>
                </a:lnTo>
                <a:lnTo>
                  <a:pt x="135712" y="276428"/>
                </a:lnTo>
                <a:lnTo>
                  <a:pt x="147676" y="256548"/>
                </a:lnTo>
                <a:lnTo>
                  <a:pt x="151676" y="228803"/>
                </a:lnTo>
                <a:lnTo>
                  <a:pt x="151676" y="63576"/>
                </a:lnTo>
                <a:lnTo>
                  <a:pt x="147676" y="35833"/>
                </a:lnTo>
                <a:lnTo>
                  <a:pt x="135712" y="15957"/>
                </a:lnTo>
                <a:lnTo>
                  <a:pt x="115832" y="3997"/>
                </a:lnTo>
                <a:lnTo>
                  <a:pt x="88087" y="0"/>
                </a:lnTo>
                <a:close/>
              </a:path>
            </a:pathLst>
          </a:custGeom>
          <a:solidFill>
            <a:srgbClr val="C1CD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606578" y="5439850"/>
            <a:ext cx="46990" cy="198120"/>
          </a:xfrm>
          <a:custGeom>
            <a:avLst/>
            <a:gdLst/>
            <a:ahLst/>
            <a:cxnLst/>
            <a:rect l="l" t="t" r="r" b="b"/>
            <a:pathLst>
              <a:path w="46989" h="198120">
                <a:moveTo>
                  <a:pt x="27101" y="0"/>
                </a:moveTo>
                <a:lnTo>
                  <a:pt x="18757" y="0"/>
                </a:lnTo>
                <a:lnTo>
                  <a:pt x="10549" y="1179"/>
                </a:lnTo>
                <a:lnTo>
                  <a:pt x="4687" y="4752"/>
                </a:lnTo>
                <a:lnTo>
                  <a:pt x="1171" y="10769"/>
                </a:lnTo>
                <a:lnTo>
                  <a:pt x="0" y="19278"/>
                </a:lnTo>
                <a:lnTo>
                  <a:pt x="0" y="178257"/>
                </a:lnTo>
                <a:lnTo>
                  <a:pt x="1171" y="186766"/>
                </a:lnTo>
                <a:lnTo>
                  <a:pt x="4687" y="192782"/>
                </a:lnTo>
                <a:lnTo>
                  <a:pt x="10549" y="196355"/>
                </a:lnTo>
                <a:lnTo>
                  <a:pt x="18757" y="197535"/>
                </a:lnTo>
                <a:lnTo>
                  <a:pt x="27101" y="197535"/>
                </a:lnTo>
                <a:lnTo>
                  <a:pt x="35611" y="196355"/>
                </a:lnTo>
                <a:lnTo>
                  <a:pt x="41627" y="192782"/>
                </a:lnTo>
                <a:lnTo>
                  <a:pt x="45200" y="186766"/>
                </a:lnTo>
                <a:lnTo>
                  <a:pt x="46380" y="178257"/>
                </a:lnTo>
                <a:lnTo>
                  <a:pt x="46380" y="19278"/>
                </a:lnTo>
                <a:lnTo>
                  <a:pt x="45200" y="10769"/>
                </a:lnTo>
                <a:lnTo>
                  <a:pt x="41627" y="4752"/>
                </a:lnTo>
                <a:lnTo>
                  <a:pt x="35611" y="1179"/>
                </a:lnTo>
                <a:lnTo>
                  <a:pt x="271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733224" y="5392423"/>
            <a:ext cx="151765" cy="349250"/>
          </a:xfrm>
          <a:custGeom>
            <a:avLst/>
            <a:gdLst/>
            <a:ahLst/>
            <a:cxnLst/>
            <a:rect l="l" t="t" r="r" b="b"/>
            <a:pathLst>
              <a:path w="151764" h="349250">
                <a:moveTo>
                  <a:pt x="48996" y="277279"/>
                </a:moveTo>
                <a:lnTo>
                  <a:pt x="1041" y="277279"/>
                </a:lnTo>
                <a:lnTo>
                  <a:pt x="1041" y="293954"/>
                </a:lnTo>
                <a:lnTo>
                  <a:pt x="4397" y="318339"/>
                </a:lnTo>
                <a:lnTo>
                  <a:pt x="14597" y="335395"/>
                </a:lnTo>
                <a:lnTo>
                  <a:pt x="31832" y="345415"/>
                </a:lnTo>
                <a:lnTo>
                  <a:pt x="56299" y="348691"/>
                </a:lnTo>
                <a:lnTo>
                  <a:pt x="90169" y="348691"/>
                </a:lnTo>
                <a:lnTo>
                  <a:pt x="117370" y="345025"/>
                </a:lnTo>
                <a:lnTo>
                  <a:pt x="136558" y="333833"/>
                </a:lnTo>
                <a:lnTo>
                  <a:pt x="147929" y="314824"/>
                </a:lnTo>
                <a:lnTo>
                  <a:pt x="149012" y="306984"/>
                </a:lnTo>
                <a:lnTo>
                  <a:pt x="54216" y="306984"/>
                </a:lnTo>
                <a:lnTo>
                  <a:pt x="48996" y="300736"/>
                </a:lnTo>
                <a:lnTo>
                  <a:pt x="48996" y="277279"/>
                </a:lnTo>
                <a:close/>
              </a:path>
              <a:path w="151764" h="349250">
                <a:moveTo>
                  <a:pt x="151676" y="241833"/>
                </a:moveTo>
                <a:lnTo>
                  <a:pt x="99555" y="241833"/>
                </a:lnTo>
                <a:lnTo>
                  <a:pt x="99555" y="300736"/>
                </a:lnTo>
                <a:lnTo>
                  <a:pt x="94348" y="306984"/>
                </a:lnTo>
                <a:lnTo>
                  <a:pt x="149012" y="306984"/>
                </a:lnTo>
                <a:lnTo>
                  <a:pt x="151676" y="287705"/>
                </a:lnTo>
                <a:lnTo>
                  <a:pt x="151676" y="241833"/>
                </a:lnTo>
                <a:close/>
              </a:path>
              <a:path w="151764" h="349250">
                <a:moveTo>
                  <a:pt x="50037" y="0"/>
                </a:moveTo>
                <a:lnTo>
                  <a:pt x="49517" y="0"/>
                </a:lnTo>
                <a:lnTo>
                  <a:pt x="28149" y="3614"/>
                </a:lnTo>
                <a:lnTo>
                  <a:pt x="12642" y="14070"/>
                </a:lnTo>
                <a:lnTo>
                  <a:pt x="3193" y="30780"/>
                </a:lnTo>
                <a:lnTo>
                  <a:pt x="0" y="53162"/>
                </a:lnTo>
                <a:lnTo>
                  <a:pt x="0" y="207962"/>
                </a:lnTo>
                <a:lnTo>
                  <a:pt x="3193" y="230420"/>
                </a:lnTo>
                <a:lnTo>
                  <a:pt x="12642" y="247310"/>
                </a:lnTo>
                <a:lnTo>
                  <a:pt x="28149" y="257947"/>
                </a:lnTo>
                <a:lnTo>
                  <a:pt x="49517" y="261645"/>
                </a:lnTo>
                <a:lnTo>
                  <a:pt x="50037" y="261645"/>
                </a:lnTo>
                <a:lnTo>
                  <a:pt x="64447" y="260162"/>
                </a:lnTo>
                <a:lnTo>
                  <a:pt x="77339" y="256039"/>
                </a:lnTo>
                <a:lnTo>
                  <a:pt x="88960" y="249767"/>
                </a:lnTo>
                <a:lnTo>
                  <a:pt x="99555" y="241833"/>
                </a:lnTo>
                <a:lnTo>
                  <a:pt x="151676" y="241833"/>
                </a:lnTo>
                <a:lnTo>
                  <a:pt x="151676" y="20320"/>
                </a:lnTo>
                <a:lnTo>
                  <a:pt x="99555" y="20320"/>
                </a:lnTo>
                <a:lnTo>
                  <a:pt x="89839" y="12751"/>
                </a:lnTo>
                <a:lnTo>
                  <a:pt x="78511" y="6254"/>
                </a:lnTo>
                <a:lnTo>
                  <a:pt x="65326" y="1710"/>
                </a:lnTo>
                <a:lnTo>
                  <a:pt x="50037" y="0"/>
                </a:lnTo>
                <a:close/>
              </a:path>
              <a:path w="151764" h="349250">
                <a:moveTo>
                  <a:pt x="151676" y="3124"/>
                </a:moveTo>
                <a:lnTo>
                  <a:pt x="99555" y="3124"/>
                </a:lnTo>
                <a:lnTo>
                  <a:pt x="99555" y="20320"/>
                </a:lnTo>
                <a:lnTo>
                  <a:pt x="151676" y="20320"/>
                </a:lnTo>
                <a:lnTo>
                  <a:pt x="151676" y="3124"/>
                </a:lnTo>
                <a:close/>
              </a:path>
            </a:pathLst>
          </a:custGeom>
          <a:solidFill>
            <a:srgbClr val="C1CD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785865" y="5440373"/>
            <a:ext cx="46990" cy="167005"/>
          </a:xfrm>
          <a:custGeom>
            <a:avLst/>
            <a:gdLst/>
            <a:ahLst/>
            <a:cxnLst/>
            <a:rect l="l" t="t" r="r" b="b"/>
            <a:pathLst>
              <a:path w="46989" h="167004">
                <a:moveTo>
                  <a:pt x="18770" y="0"/>
                </a:moveTo>
                <a:lnTo>
                  <a:pt x="10560" y="1009"/>
                </a:lnTo>
                <a:lnTo>
                  <a:pt x="4694" y="4167"/>
                </a:lnTo>
                <a:lnTo>
                  <a:pt x="1173" y="9670"/>
                </a:lnTo>
                <a:lnTo>
                  <a:pt x="0" y="17716"/>
                </a:lnTo>
                <a:lnTo>
                  <a:pt x="0" y="149059"/>
                </a:lnTo>
                <a:lnTo>
                  <a:pt x="1173" y="157107"/>
                </a:lnTo>
                <a:lnTo>
                  <a:pt x="4694" y="162615"/>
                </a:lnTo>
                <a:lnTo>
                  <a:pt x="10560" y="165778"/>
                </a:lnTo>
                <a:lnTo>
                  <a:pt x="18770" y="166789"/>
                </a:lnTo>
                <a:lnTo>
                  <a:pt x="26385" y="166136"/>
                </a:lnTo>
                <a:lnTo>
                  <a:pt x="33558" y="164309"/>
                </a:lnTo>
                <a:lnTo>
                  <a:pt x="40242" y="161506"/>
                </a:lnTo>
                <a:lnTo>
                  <a:pt x="46393" y="157924"/>
                </a:lnTo>
                <a:lnTo>
                  <a:pt x="46393" y="9385"/>
                </a:lnTo>
                <a:lnTo>
                  <a:pt x="40242" y="5497"/>
                </a:lnTo>
                <a:lnTo>
                  <a:pt x="33558" y="2540"/>
                </a:lnTo>
                <a:lnTo>
                  <a:pt x="26385" y="659"/>
                </a:lnTo>
                <a:lnTo>
                  <a:pt x="187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905221" y="5395554"/>
            <a:ext cx="161925" cy="343535"/>
          </a:xfrm>
          <a:custGeom>
            <a:avLst/>
            <a:gdLst/>
            <a:ahLst/>
            <a:cxnLst/>
            <a:rect l="l" t="t" r="r" b="b"/>
            <a:pathLst>
              <a:path w="161925" h="343535">
                <a:moveTo>
                  <a:pt x="52641" y="0"/>
                </a:moveTo>
                <a:lnTo>
                  <a:pt x="0" y="0"/>
                </a:lnTo>
                <a:lnTo>
                  <a:pt x="54203" y="275196"/>
                </a:lnTo>
                <a:lnTo>
                  <a:pt x="39090" y="343471"/>
                </a:lnTo>
                <a:lnTo>
                  <a:pt x="89649" y="343471"/>
                </a:lnTo>
                <a:lnTo>
                  <a:pt x="125124" y="174078"/>
                </a:lnTo>
                <a:lnTo>
                  <a:pt x="80264" y="174078"/>
                </a:lnTo>
                <a:lnTo>
                  <a:pt x="52641" y="0"/>
                </a:lnTo>
                <a:close/>
              </a:path>
              <a:path w="161925" h="343535">
                <a:moveTo>
                  <a:pt x="161582" y="0"/>
                </a:moveTo>
                <a:lnTo>
                  <a:pt x="111023" y="0"/>
                </a:lnTo>
                <a:lnTo>
                  <a:pt x="80264" y="174078"/>
                </a:lnTo>
                <a:lnTo>
                  <a:pt x="125124" y="174078"/>
                </a:lnTo>
                <a:lnTo>
                  <a:pt x="161582" y="0"/>
                </a:lnTo>
                <a:close/>
              </a:path>
            </a:pathLst>
          </a:custGeom>
          <a:solidFill>
            <a:srgbClr val="C1CD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405361" y="5735289"/>
            <a:ext cx="270510" cy="94615"/>
          </a:xfrm>
          <a:custGeom>
            <a:avLst/>
            <a:gdLst/>
            <a:ahLst/>
            <a:cxnLst/>
            <a:rect l="l" t="t" r="r" b="b"/>
            <a:pathLst>
              <a:path w="270510" h="94614">
                <a:moveTo>
                  <a:pt x="16243" y="787"/>
                </a:moveTo>
                <a:lnTo>
                  <a:pt x="0" y="787"/>
                </a:lnTo>
                <a:lnTo>
                  <a:pt x="0" y="93218"/>
                </a:lnTo>
                <a:lnTo>
                  <a:pt x="16243" y="93218"/>
                </a:lnTo>
                <a:lnTo>
                  <a:pt x="24883" y="92001"/>
                </a:lnTo>
                <a:lnTo>
                  <a:pt x="31027" y="88334"/>
                </a:lnTo>
                <a:lnTo>
                  <a:pt x="32526" y="85826"/>
                </a:lnTo>
                <a:lnTo>
                  <a:pt x="7924" y="85826"/>
                </a:lnTo>
                <a:lnTo>
                  <a:pt x="7924" y="8178"/>
                </a:lnTo>
                <a:lnTo>
                  <a:pt x="32523" y="8178"/>
                </a:lnTo>
                <a:lnTo>
                  <a:pt x="31027" y="5675"/>
                </a:lnTo>
                <a:lnTo>
                  <a:pt x="24883" y="2005"/>
                </a:lnTo>
                <a:lnTo>
                  <a:pt x="16243" y="787"/>
                </a:lnTo>
                <a:close/>
              </a:path>
              <a:path w="270510" h="94614">
                <a:moveTo>
                  <a:pt x="32523" y="8178"/>
                </a:moveTo>
                <a:lnTo>
                  <a:pt x="24028" y="8178"/>
                </a:lnTo>
                <a:lnTo>
                  <a:pt x="27990" y="12141"/>
                </a:lnTo>
                <a:lnTo>
                  <a:pt x="27990" y="81864"/>
                </a:lnTo>
                <a:lnTo>
                  <a:pt x="24028" y="85826"/>
                </a:lnTo>
                <a:lnTo>
                  <a:pt x="32526" y="85826"/>
                </a:lnTo>
                <a:lnTo>
                  <a:pt x="34697" y="82191"/>
                </a:lnTo>
                <a:lnTo>
                  <a:pt x="35915" y="73545"/>
                </a:lnTo>
                <a:lnTo>
                  <a:pt x="35915" y="20459"/>
                </a:lnTo>
                <a:lnTo>
                  <a:pt x="34697" y="11819"/>
                </a:lnTo>
                <a:lnTo>
                  <a:pt x="32523" y="8178"/>
                </a:lnTo>
                <a:close/>
              </a:path>
              <a:path w="270510" h="94614">
                <a:moveTo>
                  <a:pt x="81991" y="787"/>
                </a:moveTo>
                <a:lnTo>
                  <a:pt x="54140" y="787"/>
                </a:lnTo>
                <a:lnTo>
                  <a:pt x="54140" y="93218"/>
                </a:lnTo>
                <a:lnTo>
                  <a:pt x="82257" y="93218"/>
                </a:lnTo>
                <a:lnTo>
                  <a:pt x="82257" y="85826"/>
                </a:lnTo>
                <a:lnTo>
                  <a:pt x="62052" y="85826"/>
                </a:lnTo>
                <a:lnTo>
                  <a:pt x="62052" y="49771"/>
                </a:lnTo>
                <a:lnTo>
                  <a:pt x="81330" y="49771"/>
                </a:lnTo>
                <a:lnTo>
                  <a:pt x="81330" y="42379"/>
                </a:lnTo>
                <a:lnTo>
                  <a:pt x="62052" y="42379"/>
                </a:lnTo>
                <a:lnTo>
                  <a:pt x="62052" y="8178"/>
                </a:lnTo>
                <a:lnTo>
                  <a:pt x="81991" y="8178"/>
                </a:lnTo>
                <a:lnTo>
                  <a:pt x="81991" y="787"/>
                </a:lnTo>
                <a:close/>
              </a:path>
              <a:path w="270510" h="94614">
                <a:moveTo>
                  <a:pt x="106286" y="59156"/>
                </a:moveTo>
                <a:lnTo>
                  <a:pt x="98501" y="59156"/>
                </a:lnTo>
                <a:lnTo>
                  <a:pt x="98501" y="88595"/>
                </a:lnTo>
                <a:lnTo>
                  <a:pt x="103911" y="94005"/>
                </a:lnTo>
                <a:lnTo>
                  <a:pt x="128346" y="94005"/>
                </a:lnTo>
                <a:lnTo>
                  <a:pt x="133756" y="88595"/>
                </a:lnTo>
                <a:lnTo>
                  <a:pt x="133756" y="86614"/>
                </a:lnTo>
                <a:lnTo>
                  <a:pt x="109194" y="86614"/>
                </a:lnTo>
                <a:lnTo>
                  <a:pt x="106286" y="83972"/>
                </a:lnTo>
                <a:lnTo>
                  <a:pt x="106286" y="59156"/>
                </a:lnTo>
                <a:close/>
              </a:path>
              <a:path w="270510" h="94614">
                <a:moveTo>
                  <a:pt x="128079" y="0"/>
                </a:moveTo>
                <a:lnTo>
                  <a:pt x="103911" y="0"/>
                </a:lnTo>
                <a:lnTo>
                  <a:pt x="98628" y="5410"/>
                </a:lnTo>
                <a:lnTo>
                  <a:pt x="98628" y="34721"/>
                </a:lnTo>
                <a:lnTo>
                  <a:pt x="100609" y="39344"/>
                </a:lnTo>
                <a:lnTo>
                  <a:pt x="106946" y="43967"/>
                </a:lnTo>
                <a:lnTo>
                  <a:pt x="120548" y="54140"/>
                </a:lnTo>
                <a:lnTo>
                  <a:pt x="124117" y="56908"/>
                </a:lnTo>
                <a:lnTo>
                  <a:pt x="125831" y="59156"/>
                </a:lnTo>
                <a:lnTo>
                  <a:pt x="125831" y="83972"/>
                </a:lnTo>
                <a:lnTo>
                  <a:pt x="122923" y="86614"/>
                </a:lnTo>
                <a:lnTo>
                  <a:pt x="133756" y="86614"/>
                </a:lnTo>
                <a:lnTo>
                  <a:pt x="133756" y="56375"/>
                </a:lnTo>
                <a:lnTo>
                  <a:pt x="131648" y="52158"/>
                </a:lnTo>
                <a:lnTo>
                  <a:pt x="111836" y="37503"/>
                </a:lnTo>
                <a:lnTo>
                  <a:pt x="108267" y="34721"/>
                </a:lnTo>
                <a:lnTo>
                  <a:pt x="106553" y="32346"/>
                </a:lnTo>
                <a:lnTo>
                  <a:pt x="106553" y="10033"/>
                </a:lnTo>
                <a:lnTo>
                  <a:pt x="109321" y="7391"/>
                </a:lnTo>
                <a:lnTo>
                  <a:pt x="133489" y="7391"/>
                </a:lnTo>
                <a:lnTo>
                  <a:pt x="133489" y="5410"/>
                </a:lnTo>
                <a:lnTo>
                  <a:pt x="128079" y="0"/>
                </a:lnTo>
                <a:close/>
              </a:path>
              <a:path w="270510" h="94614">
                <a:moveTo>
                  <a:pt x="133489" y="7391"/>
                </a:moveTo>
                <a:lnTo>
                  <a:pt x="122923" y="7391"/>
                </a:lnTo>
                <a:lnTo>
                  <a:pt x="125704" y="10033"/>
                </a:lnTo>
                <a:lnTo>
                  <a:pt x="125704" y="32080"/>
                </a:lnTo>
                <a:lnTo>
                  <a:pt x="133489" y="32080"/>
                </a:lnTo>
                <a:lnTo>
                  <a:pt x="133489" y="7391"/>
                </a:lnTo>
                <a:close/>
              </a:path>
              <a:path w="270510" h="94614">
                <a:moveTo>
                  <a:pt x="159499" y="787"/>
                </a:moveTo>
                <a:lnTo>
                  <a:pt x="151574" y="787"/>
                </a:lnTo>
                <a:lnTo>
                  <a:pt x="151574" y="93218"/>
                </a:lnTo>
                <a:lnTo>
                  <a:pt x="159499" y="93218"/>
                </a:lnTo>
                <a:lnTo>
                  <a:pt x="159499" y="787"/>
                </a:lnTo>
                <a:close/>
              </a:path>
              <a:path w="270510" h="94614">
                <a:moveTo>
                  <a:pt x="208876" y="0"/>
                </a:moveTo>
                <a:lnTo>
                  <a:pt x="183261" y="0"/>
                </a:lnTo>
                <a:lnTo>
                  <a:pt x="177850" y="5549"/>
                </a:lnTo>
                <a:lnTo>
                  <a:pt x="177850" y="88468"/>
                </a:lnTo>
                <a:lnTo>
                  <a:pt x="183261" y="94005"/>
                </a:lnTo>
                <a:lnTo>
                  <a:pt x="208876" y="94005"/>
                </a:lnTo>
                <a:lnTo>
                  <a:pt x="214299" y="88468"/>
                </a:lnTo>
                <a:lnTo>
                  <a:pt x="214299" y="86614"/>
                </a:lnTo>
                <a:lnTo>
                  <a:pt x="188544" y="86614"/>
                </a:lnTo>
                <a:lnTo>
                  <a:pt x="185775" y="83845"/>
                </a:lnTo>
                <a:lnTo>
                  <a:pt x="185775" y="10160"/>
                </a:lnTo>
                <a:lnTo>
                  <a:pt x="188544" y="7391"/>
                </a:lnTo>
                <a:lnTo>
                  <a:pt x="214160" y="7391"/>
                </a:lnTo>
                <a:lnTo>
                  <a:pt x="214160" y="5549"/>
                </a:lnTo>
                <a:lnTo>
                  <a:pt x="208876" y="0"/>
                </a:lnTo>
                <a:close/>
              </a:path>
              <a:path w="270510" h="94614">
                <a:moveTo>
                  <a:pt x="214299" y="45021"/>
                </a:moveTo>
                <a:lnTo>
                  <a:pt x="196075" y="45021"/>
                </a:lnTo>
                <a:lnTo>
                  <a:pt x="196075" y="52412"/>
                </a:lnTo>
                <a:lnTo>
                  <a:pt x="206502" y="52412"/>
                </a:lnTo>
                <a:lnTo>
                  <a:pt x="206502" y="83845"/>
                </a:lnTo>
                <a:lnTo>
                  <a:pt x="203733" y="86614"/>
                </a:lnTo>
                <a:lnTo>
                  <a:pt x="214299" y="86614"/>
                </a:lnTo>
                <a:lnTo>
                  <a:pt x="214299" y="45021"/>
                </a:lnTo>
                <a:close/>
              </a:path>
              <a:path w="270510" h="94614">
                <a:moveTo>
                  <a:pt x="214160" y="7391"/>
                </a:moveTo>
                <a:lnTo>
                  <a:pt x="203606" y="7391"/>
                </a:lnTo>
                <a:lnTo>
                  <a:pt x="206375" y="10160"/>
                </a:lnTo>
                <a:lnTo>
                  <a:pt x="206375" y="29578"/>
                </a:lnTo>
                <a:lnTo>
                  <a:pt x="214160" y="29578"/>
                </a:lnTo>
                <a:lnTo>
                  <a:pt x="214160" y="7391"/>
                </a:lnTo>
                <a:close/>
              </a:path>
              <a:path w="270510" h="94614">
                <a:moveTo>
                  <a:pt x="242417" y="787"/>
                </a:moveTo>
                <a:lnTo>
                  <a:pt x="232384" y="787"/>
                </a:lnTo>
                <a:lnTo>
                  <a:pt x="232384" y="93218"/>
                </a:lnTo>
                <a:lnTo>
                  <a:pt x="239915" y="93218"/>
                </a:lnTo>
                <a:lnTo>
                  <a:pt x="239815" y="39738"/>
                </a:lnTo>
                <a:lnTo>
                  <a:pt x="239649" y="17030"/>
                </a:lnTo>
                <a:lnTo>
                  <a:pt x="246820" y="17030"/>
                </a:lnTo>
                <a:lnTo>
                  <a:pt x="242417" y="787"/>
                </a:lnTo>
                <a:close/>
              </a:path>
              <a:path w="270510" h="94614">
                <a:moveTo>
                  <a:pt x="246820" y="17030"/>
                </a:moveTo>
                <a:lnTo>
                  <a:pt x="239649" y="17030"/>
                </a:lnTo>
                <a:lnTo>
                  <a:pt x="260515" y="93218"/>
                </a:lnTo>
                <a:lnTo>
                  <a:pt x="269887" y="93218"/>
                </a:lnTo>
                <a:lnTo>
                  <a:pt x="269887" y="74866"/>
                </a:lnTo>
                <a:lnTo>
                  <a:pt x="262496" y="74866"/>
                </a:lnTo>
                <a:lnTo>
                  <a:pt x="246820" y="17030"/>
                </a:lnTo>
                <a:close/>
              </a:path>
              <a:path w="270510" h="94614">
                <a:moveTo>
                  <a:pt x="269887" y="787"/>
                </a:moveTo>
                <a:lnTo>
                  <a:pt x="262356" y="787"/>
                </a:lnTo>
                <a:lnTo>
                  <a:pt x="262411" y="53479"/>
                </a:lnTo>
                <a:lnTo>
                  <a:pt x="262496" y="74866"/>
                </a:lnTo>
                <a:lnTo>
                  <a:pt x="269887" y="74866"/>
                </a:lnTo>
                <a:lnTo>
                  <a:pt x="269887" y="787"/>
                </a:lnTo>
                <a:close/>
              </a:path>
            </a:pathLst>
          </a:custGeom>
          <a:solidFill>
            <a:srgbClr val="7677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331159" y="5762880"/>
            <a:ext cx="37465" cy="38100"/>
          </a:xfrm>
          <a:custGeom>
            <a:avLst/>
            <a:gdLst/>
            <a:ahLst/>
            <a:cxnLst/>
            <a:rect l="l" t="t" r="r" b="b"/>
            <a:pathLst>
              <a:path w="37464" h="38100">
                <a:moveTo>
                  <a:pt x="22174" y="22186"/>
                </a:moveTo>
                <a:lnTo>
                  <a:pt x="15049" y="22186"/>
                </a:lnTo>
                <a:lnTo>
                  <a:pt x="15049" y="37503"/>
                </a:lnTo>
                <a:lnTo>
                  <a:pt x="22174" y="37503"/>
                </a:lnTo>
                <a:lnTo>
                  <a:pt x="22174" y="22186"/>
                </a:lnTo>
                <a:close/>
              </a:path>
              <a:path w="37464" h="38100">
                <a:moveTo>
                  <a:pt x="37236" y="15189"/>
                </a:moveTo>
                <a:lnTo>
                  <a:pt x="0" y="15189"/>
                </a:lnTo>
                <a:lnTo>
                  <a:pt x="0" y="22186"/>
                </a:lnTo>
                <a:lnTo>
                  <a:pt x="37236" y="22186"/>
                </a:lnTo>
                <a:lnTo>
                  <a:pt x="37236" y="15189"/>
                </a:lnTo>
                <a:close/>
              </a:path>
              <a:path w="37464" h="38100">
                <a:moveTo>
                  <a:pt x="22174" y="0"/>
                </a:moveTo>
                <a:lnTo>
                  <a:pt x="15049" y="0"/>
                </a:lnTo>
                <a:lnTo>
                  <a:pt x="15049" y="15189"/>
                </a:lnTo>
                <a:lnTo>
                  <a:pt x="22174" y="15189"/>
                </a:lnTo>
                <a:lnTo>
                  <a:pt x="22174" y="0"/>
                </a:lnTo>
                <a:close/>
              </a:path>
            </a:pathLst>
          </a:custGeom>
          <a:solidFill>
            <a:srgbClr val="7677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854768" y="5735289"/>
            <a:ext cx="440055" cy="94615"/>
          </a:xfrm>
          <a:custGeom>
            <a:avLst/>
            <a:gdLst/>
            <a:ahLst/>
            <a:cxnLst/>
            <a:rect l="l" t="t" r="r" b="b"/>
            <a:pathLst>
              <a:path w="440054" h="94614">
                <a:moveTo>
                  <a:pt x="11620" y="787"/>
                </a:moveTo>
                <a:lnTo>
                  <a:pt x="0" y="787"/>
                </a:lnTo>
                <a:lnTo>
                  <a:pt x="0" y="93218"/>
                </a:lnTo>
                <a:lnTo>
                  <a:pt x="7518" y="93218"/>
                </a:lnTo>
                <a:lnTo>
                  <a:pt x="7516" y="74472"/>
                </a:lnTo>
                <a:lnTo>
                  <a:pt x="7124" y="14655"/>
                </a:lnTo>
                <a:lnTo>
                  <a:pt x="14303" y="14655"/>
                </a:lnTo>
                <a:lnTo>
                  <a:pt x="11620" y="787"/>
                </a:lnTo>
                <a:close/>
              </a:path>
              <a:path w="440054" h="94614">
                <a:moveTo>
                  <a:pt x="14303" y="14655"/>
                </a:moveTo>
                <a:lnTo>
                  <a:pt x="7124" y="14655"/>
                </a:lnTo>
                <a:lnTo>
                  <a:pt x="22707" y="93218"/>
                </a:lnTo>
                <a:lnTo>
                  <a:pt x="30492" y="93218"/>
                </a:lnTo>
                <a:lnTo>
                  <a:pt x="33246" y="79222"/>
                </a:lnTo>
                <a:lnTo>
                  <a:pt x="26797" y="79222"/>
                </a:lnTo>
                <a:lnTo>
                  <a:pt x="14303" y="14655"/>
                </a:lnTo>
                <a:close/>
              </a:path>
              <a:path w="440054" h="94614">
                <a:moveTo>
                  <a:pt x="53467" y="14655"/>
                </a:moveTo>
                <a:lnTo>
                  <a:pt x="45948" y="14655"/>
                </a:lnTo>
                <a:lnTo>
                  <a:pt x="45681" y="74472"/>
                </a:lnTo>
                <a:lnTo>
                  <a:pt x="45681" y="93218"/>
                </a:lnTo>
                <a:lnTo>
                  <a:pt x="53467" y="93218"/>
                </a:lnTo>
                <a:lnTo>
                  <a:pt x="53467" y="14655"/>
                </a:lnTo>
                <a:close/>
              </a:path>
              <a:path w="440054" h="94614">
                <a:moveTo>
                  <a:pt x="53467" y="787"/>
                </a:moveTo>
                <a:lnTo>
                  <a:pt x="41986" y="787"/>
                </a:lnTo>
                <a:lnTo>
                  <a:pt x="26797" y="79222"/>
                </a:lnTo>
                <a:lnTo>
                  <a:pt x="33246" y="79222"/>
                </a:lnTo>
                <a:lnTo>
                  <a:pt x="45948" y="14655"/>
                </a:lnTo>
                <a:lnTo>
                  <a:pt x="53467" y="14655"/>
                </a:lnTo>
                <a:lnTo>
                  <a:pt x="53467" y="787"/>
                </a:lnTo>
                <a:close/>
              </a:path>
              <a:path w="440054" h="94614">
                <a:moveTo>
                  <a:pt x="94145" y="520"/>
                </a:moveTo>
                <a:lnTo>
                  <a:pt x="84632" y="520"/>
                </a:lnTo>
                <a:lnTo>
                  <a:pt x="69189" y="93218"/>
                </a:lnTo>
                <a:lnTo>
                  <a:pt x="76847" y="93218"/>
                </a:lnTo>
                <a:lnTo>
                  <a:pt x="79489" y="75793"/>
                </a:lnTo>
                <a:lnTo>
                  <a:pt x="106685" y="75793"/>
                </a:lnTo>
                <a:lnTo>
                  <a:pt x="105451" y="68389"/>
                </a:lnTo>
                <a:lnTo>
                  <a:pt x="80670" y="68389"/>
                </a:lnTo>
                <a:lnTo>
                  <a:pt x="89255" y="13601"/>
                </a:lnTo>
                <a:lnTo>
                  <a:pt x="96324" y="13601"/>
                </a:lnTo>
                <a:lnTo>
                  <a:pt x="94145" y="520"/>
                </a:lnTo>
                <a:close/>
              </a:path>
              <a:path w="440054" h="94614">
                <a:moveTo>
                  <a:pt x="106685" y="75793"/>
                </a:moveTo>
                <a:lnTo>
                  <a:pt x="99161" y="75793"/>
                </a:lnTo>
                <a:lnTo>
                  <a:pt x="101930" y="93218"/>
                </a:lnTo>
                <a:lnTo>
                  <a:pt x="109588" y="93218"/>
                </a:lnTo>
                <a:lnTo>
                  <a:pt x="106685" y="75793"/>
                </a:lnTo>
                <a:close/>
              </a:path>
              <a:path w="440054" h="94614">
                <a:moveTo>
                  <a:pt x="96324" y="13601"/>
                </a:moveTo>
                <a:lnTo>
                  <a:pt x="89255" y="13601"/>
                </a:lnTo>
                <a:lnTo>
                  <a:pt x="97967" y="68389"/>
                </a:lnTo>
                <a:lnTo>
                  <a:pt x="105451" y="68389"/>
                </a:lnTo>
                <a:lnTo>
                  <a:pt x="96324" y="13601"/>
                </a:lnTo>
                <a:close/>
              </a:path>
              <a:path w="440054" h="94614">
                <a:moveTo>
                  <a:pt x="154482" y="787"/>
                </a:moveTo>
                <a:lnTo>
                  <a:pt x="125298" y="787"/>
                </a:lnTo>
                <a:lnTo>
                  <a:pt x="125298" y="93218"/>
                </a:lnTo>
                <a:lnTo>
                  <a:pt x="133223" y="93218"/>
                </a:lnTo>
                <a:lnTo>
                  <a:pt x="133223" y="52819"/>
                </a:lnTo>
                <a:lnTo>
                  <a:pt x="158670" y="52819"/>
                </a:lnTo>
                <a:lnTo>
                  <a:pt x="156984" y="50698"/>
                </a:lnTo>
                <a:lnTo>
                  <a:pt x="151180" y="49110"/>
                </a:lnTo>
                <a:lnTo>
                  <a:pt x="156591" y="47142"/>
                </a:lnTo>
                <a:lnTo>
                  <a:pt x="157913" y="45554"/>
                </a:lnTo>
                <a:lnTo>
                  <a:pt x="133223" y="45554"/>
                </a:lnTo>
                <a:lnTo>
                  <a:pt x="133223" y="8178"/>
                </a:lnTo>
                <a:lnTo>
                  <a:pt x="159893" y="8178"/>
                </a:lnTo>
                <a:lnTo>
                  <a:pt x="159893" y="6197"/>
                </a:lnTo>
                <a:lnTo>
                  <a:pt x="154482" y="787"/>
                </a:lnTo>
                <a:close/>
              </a:path>
              <a:path w="440054" h="94614">
                <a:moveTo>
                  <a:pt x="158670" y="52819"/>
                </a:moveTo>
                <a:lnTo>
                  <a:pt x="148932" y="52819"/>
                </a:lnTo>
                <a:lnTo>
                  <a:pt x="152107" y="55854"/>
                </a:lnTo>
                <a:lnTo>
                  <a:pt x="152107" y="93218"/>
                </a:lnTo>
                <a:lnTo>
                  <a:pt x="160032" y="93218"/>
                </a:lnTo>
                <a:lnTo>
                  <a:pt x="160032" y="54533"/>
                </a:lnTo>
                <a:lnTo>
                  <a:pt x="158670" y="52819"/>
                </a:lnTo>
                <a:close/>
              </a:path>
              <a:path w="440054" h="94614">
                <a:moveTo>
                  <a:pt x="159893" y="8178"/>
                </a:moveTo>
                <a:lnTo>
                  <a:pt x="149199" y="8178"/>
                </a:lnTo>
                <a:lnTo>
                  <a:pt x="151968" y="10820"/>
                </a:lnTo>
                <a:lnTo>
                  <a:pt x="151968" y="42519"/>
                </a:lnTo>
                <a:lnTo>
                  <a:pt x="148805" y="45554"/>
                </a:lnTo>
                <a:lnTo>
                  <a:pt x="157913" y="45554"/>
                </a:lnTo>
                <a:lnTo>
                  <a:pt x="159893" y="43180"/>
                </a:lnTo>
                <a:lnTo>
                  <a:pt x="159893" y="8178"/>
                </a:lnTo>
                <a:close/>
              </a:path>
              <a:path w="440054" h="94614">
                <a:moveTo>
                  <a:pt x="186563" y="787"/>
                </a:moveTo>
                <a:lnTo>
                  <a:pt x="178638" y="787"/>
                </a:lnTo>
                <a:lnTo>
                  <a:pt x="178638" y="93218"/>
                </a:lnTo>
                <a:lnTo>
                  <a:pt x="186563" y="93218"/>
                </a:lnTo>
                <a:lnTo>
                  <a:pt x="186563" y="47663"/>
                </a:lnTo>
                <a:lnTo>
                  <a:pt x="194999" y="47663"/>
                </a:lnTo>
                <a:lnTo>
                  <a:pt x="194360" y="46215"/>
                </a:lnTo>
                <a:lnTo>
                  <a:pt x="194544" y="45821"/>
                </a:lnTo>
                <a:lnTo>
                  <a:pt x="186563" y="45821"/>
                </a:lnTo>
                <a:lnTo>
                  <a:pt x="186563" y="787"/>
                </a:lnTo>
                <a:close/>
              </a:path>
              <a:path w="440054" h="94614">
                <a:moveTo>
                  <a:pt x="194999" y="47663"/>
                </a:moveTo>
                <a:lnTo>
                  <a:pt x="186563" y="47663"/>
                </a:lnTo>
                <a:lnTo>
                  <a:pt x="206375" y="93218"/>
                </a:lnTo>
                <a:lnTo>
                  <a:pt x="215087" y="93218"/>
                </a:lnTo>
                <a:lnTo>
                  <a:pt x="194999" y="47663"/>
                </a:lnTo>
                <a:close/>
              </a:path>
              <a:path w="440054" h="94614">
                <a:moveTo>
                  <a:pt x="215607" y="787"/>
                </a:moveTo>
                <a:lnTo>
                  <a:pt x="207162" y="787"/>
                </a:lnTo>
                <a:lnTo>
                  <a:pt x="186563" y="45821"/>
                </a:lnTo>
                <a:lnTo>
                  <a:pt x="194544" y="45821"/>
                </a:lnTo>
                <a:lnTo>
                  <a:pt x="215607" y="787"/>
                </a:lnTo>
                <a:close/>
              </a:path>
              <a:path w="440054" h="94614">
                <a:moveTo>
                  <a:pt x="257340" y="787"/>
                </a:moveTo>
                <a:lnTo>
                  <a:pt x="229476" y="787"/>
                </a:lnTo>
                <a:lnTo>
                  <a:pt x="229476" y="93218"/>
                </a:lnTo>
                <a:lnTo>
                  <a:pt x="257606" y="93218"/>
                </a:lnTo>
                <a:lnTo>
                  <a:pt x="257606" y="85826"/>
                </a:lnTo>
                <a:lnTo>
                  <a:pt x="237401" y="85826"/>
                </a:lnTo>
                <a:lnTo>
                  <a:pt x="237401" y="49771"/>
                </a:lnTo>
                <a:lnTo>
                  <a:pt x="256679" y="49771"/>
                </a:lnTo>
                <a:lnTo>
                  <a:pt x="256679" y="42379"/>
                </a:lnTo>
                <a:lnTo>
                  <a:pt x="237401" y="42379"/>
                </a:lnTo>
                <a:lnTo>
                  <a:pt x="237401" y="8178"/>
                </a:lnTo>
                <a:lnTo>
                  <a:pt x="257340" y="8178"/>
                </a:lnTo>
                <a:lnTo>
                  <a:pt x="257340" y="787"/>
                </a:lnTo>
                <a:close/>
              </a:path>
              <a:path w="440054" h="94614">
                <a:moveTo>
                  <a:pt x="292061" y="8178"/>
                </a:moveTo>
                <a:lnTo>
                  <a:pt x="284137" y="8178"/>
                </a:lnTo>
                <a:lnTo>
                  <a:pt x="284137" y="93218"/>
                </a:lnTo>
                <a:lnTo>
                  <a:pt x="292061" y="93218"/>
                </a:lnTo>
                <a:lnTo>
                  <a:pt x="292061" y="8178"/>
                </a:lnTo>
                <a:close/>
              </a:path>
              <a:path w="440054" h="94614">
                <a:moveTo>
                  <a:pt x="306590" y="787"/>
                </a:moveTo>
                <a:lnTo>
                  <a:pt x="269621" y="787"/>
                </a:lnTo>
                <a:lnTo>
                  <a:pt x="269621" y="8178"/>
                </a:lnTo>
                <a:lnTo>
                  <a:pt x="306590" y="8178"/>
                </a:lnTo>
                <a:lnTo>
                  <a:pt x="306590" y="787"/>
                </a:lnTo>
                <a:close/>
              </a:path>
              <a:path w="440054" h="94614">
                <a:moveTo>
                  <a:pt x="328904" y="787"/>
                </a:moveTo>
                <a:lnTo>
                  <a:pt x="320979" y="787"/>
                </a:lnTo>
                <a:lnTo>
                  <a:pt x="320979" y="93218"/>
                </a:lnTo>
                <a:lnTo>
                  <a:pt x="328904" y="93218"/>
                </a:lnTo>
                <a:lnTo>
                  <a:pt x="328904" y="787"/>
                </a:lnTo>
                <a:close/>
              </a:path>
              <a:path w="440054" h="94614">
                <a:moveTo>
                  <a:pt x="357822" y="787"/>
                </a:moveTo>
                <a:lnTo>
                  <a:pt x="347776" y="787"/>
                </a:lnTo>
                <a:lnTo>
                  <a:pt x="347776" y="93218"/>
                </a:lnTo>
                <a:lnTo>
                  <a:pt x="355307" y="93218"/>
                </a:lnTo>
                <a:lnTo>
                  <a:pt x="355207" y="39738"/>
                </a:lnTo>
                <a:lnTo>
                  <a:pt x="355041" y="17030"/>
                </a:lnTo>
                <a:lnTo>
                  <a:pt x="362222" y="17030"/>
                </a:lnTo>
                <a:lnTo>
                  <a:pt x="357822" y="787"/>
                </a:lnTo>
                <a:close/>
              </a:path>
              <a:path w="440054" h="94614">
                <a:moveTo>
                  <a:pt x="362222" y="17030"/>
                </a:moveTo>
                <a:lnTo>
                  <a:pt x="355041" y="17030"/>
                </a:lnTo>
                <a:lnTo>
                  <a:pt x="375907" y="93218"/>
                </a:lnTo>
                <a:lnTo>
                  <a:pt x="385279" y="93218"/>
                </a:lnTo>
                <a:lnTo>
                  <a:pt x="385279" y="74866"/>
                </a:lnTo>
                <a:lnTo>
                  <a:pt x="377888" y="74866"/>
                </a:lnTo>
                <a:lnTo>
                  <a:pt x="362222" y="17030"/>
                </a:lnTo>
                <a:close/>
              </a:path>
              <a:path w="440054" h="94614">
                <a:moveTo>
                  <a:pt x="385279" y="787"/>
                </a:moveTo>
                <a:lnTo>
                  <a:pt x="377761" y="787"/>
                </a:lnTo>
                <a:lnTo>
                  <a:pt x="377888" y="74866"/>
                </a:lnTo>
                <a:lnTo>
                  <a:pt x="385279" y="74866"/>
                </a:lnTo>
                <a:lnTo>
                  <a:pt x="385279" y="787"/>
                </a:lnTo>
                <a:close/>
              </a:path>
              <a:path w="440054" h="94614">
                <a:moveTo>
                  <a:pt x="434403" y="0"/>
                </a:moveTo>
                <a:lnTo>
                  <a:pt x="408787" y="0"/>
                </a:lnTo>
                <a:lnTo>
                  <a:pt x="403377" y="5549"/>
                </a:lnTo>
                <a:lnTo>
                  <a:pt x="403377" y="88468"/>
                </a:lnTo>
                <a:lnTo>
                  <a:pt x="408787" y="94005"/>
                </a:lnTo>
                <a:lnTo>
                  <a:pt x="434403" y="94005"/>
                </a:lnTo>
                <a:lnTo>
                  <a:pt x="439813" y="88468"/>
                </a:lnTo>
                <a:lnTo>
                  <a:pt x="439813" y="86614"/>
                </a:lnTo>
                <a:lnTo>
                  <a:pt x="414070" y="86614"/>
                </a:lnTo>
                <a:lnTo>
                  <a:pt x="411289" y="83845"/>
                </a:lnTo>
                <a:lnTo>
                  <a:pt x="411289" y="10160"/>
                </a:lnTo>
                <a:lnTo>
                  <a:pt x="414070" y="7391"/>
                </a:lnTo>
                <a:lnTo>
                  <a:pt x="439686" y="7391"/>
                </a:lnTo>
                <a:lnTo>
                  <a:pt x="439686" y="5549"/>
                </a:lnTo>
                <a:lnTo>
                  <a:pt x="434403" y="0"/>
                </a:lnTo>
                <a:close/>
              </a:path>
              <a:path w="440054" h="94614">
                <a:moveTo>
                  <a:pt x="439813" y="45021"/>
                </a:moveTo>
                <a:lnTo>
                  <a:pt x="421589" y="45021"/>
                </a:lnTo>
                <a:lnTo>
                  <a:pt x="421589" y="52412"/>
                </a:lnTo>
                <a:lnTo>
                  <a:pt x="432028" y="52412"/>
                </a:lnTo>
                <a:lnTo>
                  <a:pt x="432028" y="83845"/>
                </a:lnTo>
                <a:lnTo>
                  <a:pt x="429247" y="86614"/>
                </a:lnTo>
                <a:lnTo>
                  <a:pt x="439813" y="86614"/>
                </a:lnTo>
                <a:lnTo>
                  <a:pt x="439813" y="45021"/>
                </a:lnTo>
                <a:close/>
              </a:path>
              <a:path w="440054" h="94614">
                <a:moveTo>
                  <a:pt x="439686" y="7391"/>
                </a:moveTo>
                <a:lnTo>
                  <a:pt x="429120" y="7391"/>
                </a:lnTo>
                <a:lnTo>
                  <a:pt x="431888" y="10160"/>
                </a:lnTo>
                <a:lnTo>
                  <a:pt x="431888" y="29578"/>
                </a:lnTo>
                <a:lnTo>
                  <a:pt x="439686" y="29578"/>
                </a:lnTo>
                <a:lnTo>
                  <a:pt x="439686" y="7391"/>
                </a:lnTo>
                <a:close/>
              </a:path>
            </a:pathLst>
          </a:custGeom>
          <a:solidFill>
            <a:srgbClr val="7677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7068" y="2094991"/>
            <a:ext cx="2824263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9396" y="3281426"/>
            <a:ext cx="6499606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5226" y="1994408"/>
            <a:ext cx="3448050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80340" marR="5080" indent="-168275">
              <a:lnSpc>
                <a:spcPts val="3600"/>
              </a:lnSpc>
              <a:spcBef>
                <a:spcPts val="820"/>
              </a:spcBef>
            </a:pPr>
            <a:r>
              <a:rPr sz="3600" b="1" spc="160" dirty="0">
                <a:latin typeface="Calibri"/>
                <a:cs typeface="Calibri"/>
              </a:rPr>
              <a:t>Making </a:t>
            </a:r>
            <a:r>
              <a:rPr sz="3600" b="1" spc="110" dirty="0">
                <a:latin typeface="Calibri"/>
                <a:cs typeface="Calibri"/>
              </a:rPr>
              <a:t>the</a:t>
            </a:r>
            <a:r>
              <a:rPr sz="3600" b="1" spc="-409" dirty="0">
                <a:latin typeface="Calibri"/>
                <a:cs typeface="Calibri"/>
              </a:rPr>
              <a:t> </a:t>
            </a:r>
            <a:r>
              <a:rPr sz="3600" b="1" spc="60" dirty="0">
                <a:latin typeface="Calibri"/>
                <a:cs typeface="Calibri"/>
              </a:rPr>
              <a:t>Most  </a:t>
            </a:r>
            <a:r>
              <a:rPr sz="3600" b="1" spc="114" dirty="0">
                <a:latin typeface="Calibri"/>
                <a:cs typeface="Calibri"/>
              </a:rPr>
              <a:t>of </a:t>
            </a:r>
            <a:r>
              <a:rPr sz="3600" b="1" spc="140" dirty="0">
                <a:latin typeface="Calibri"/>
                <a:cs typeface="Calibri"/>
              </a:rPr>
              <a:t>Social</a:t>
            </a:r>
            <a:r>
              <a:rPr sz="3600" b="1" spc="-330" dirty="0">
                <a:latin typeface="Calibri"/>
                <a:cs typeface="Calibri"/>
              </a:rPr>
              <a:t> </a:t>
            </a:r>
            <a:r>
              <a:rPr sz="3600" b="1" spc="85" dirty="0">
                <a:latin typeface="Calibri"/>
                <a:cs typeface="Calibri"/>
              </a:rPr>
              <a:t>Media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83800" y="3869101"/>
            <a:ext cx="20904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 marR="5080" indent="-78105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latin typeface="Calibri"/>
                <a:cs typeface="Calibri"/>
              </a:rPr>
              <a:t>Presented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75" dirty="0">
                <a:latin typeface="Calibri"/>
                <a:cs typeface="Calibri"/>
              </a:rPr>
              <a:t>by  </a:t>
            </a:r>
            <a:r>
              <a:rPr sz="3000" spc="40" dirty="0">
                <a:latin typeface="Calibri"/>
                <a:cs typeface="Calibri"/>
              </a:rPr>
              <a:t>Allen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Howie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2775" y="5237296"/>
            <a:ext cx="1874028" cy="656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0274" y="1622437"/>
            <a:ext cx="4298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0" dirty="0"/>
              <a:t>Social </a:t>
            </a:r>
            <a:r>
              <a:rPr spc="85" dirty="0"/>
              <a:t>Media</a:t>
            </a:r>
            <a:r>
              <a:rPr spc="-350" dirty="0"/>
              <a:t> </a:t>
            </a:r>
            <a:r>
              <a:rPr spc="105" dirty="0"/>
              <a:t>Barriers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3544" y="2520211"/>
            <a:ext cx="3662045" cy="322453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695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15" dirty="0">
                <a:latin typeface="Calibri"/>
                <a:cs typeface="Calibri"/>
              </a:rPr>
              <a:t>Requires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b="1" spc="90" dirty="0">
                <a:latin typeface="Calibri"/>
                <a:cs typeface="Calibri"/>
              </a:rPr>
              <a:t>investment</a:t>
            </a:r>
            <a:endParaRPr sz="3000">
              <a:latin typeface="Calibri"/>
              <a:cs typeface="Calibri"/>
            </a:endParaRPr>
          </a:p>
          <a:p>
            <a:pPr marL="663575" lvl="1" indent="-269240">
              <a:lnSpc>
                <a:spcPct val="100000"/>
              </a:lnSpc>
              <a:spcBef>
                <a:spcPts val="595"/>
              </a:spcBef>
              <a:buChar char="•"/>
              <a:tabLst>
                <a:tab pos="662940" algn="l"/>
                <a:tab pos="664210" algn="l"/>
              </a:tabLst>
            </a:pPr>
            <a:r>
              <a:rPr sz="3000" spc="35" dirty="0">
                <a:latin typeface="Calibri"/>
                <a:cs typeface="Calibri"/>
              </a:rPr>
              <a:t>Content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15" dirty="0">
                <a:latin typeface="Calibri"/>
                <a:cs typeface="Calibri"/>
              </a:rPr>
              <a:t>creation</a:t>
            </a:r>
            <a:endParaRPr sz="3000">
              <a:latin typeface="Calibri"/>
              <a:cs typeface="Calibri"/>
            </a:endParaRPr>
          </a:p>
          <a:p>
            <a:pPr marL="664210" lvl="1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664210" algn="l"/>
                <a:tab pos="664845" algn="l"/>
              </a:tabLst>
            </a:pPr>
            <a:r>
              <a:rPr sz="3000" spc="40" dirty="0">
                <a:latin typeface="Calibri"/>
                <a:cs typeface="Calibri"/>
              </a:rPr>
              <a:t>Management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5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65" dirty="0">
                <a:latin typeface="Calibri"/>
                <a:cs typeface="Calibri"/>
              </a:rPr>
              <a:t>Can </a:t>
            </a:r>
            <a:r>
              <a:rPr sz="3000" spc="70" dirty="0">
                <a:latin typeface="Calibri"/>
                <a:cs typeface="Calibri"/>
              </a:rPr>
              <a:t>be</a:t>
            </a:r>
            <a:r>
              <a:rPr sz="3000" spc="-175" dirty="0">
                <a:latin typeface="Calibri"/>
                <a:cs typeface="Calibri"/>
              </a:rPr>
              <a:t> </a:t>
            </a:r>
            <a:r>
              <a:rPr sz="3000" b="1" spc="114" dirty="0">
                <a:latin typeface="Calibri"/>
                <a:cs typeface="Calibri"/>
              </a:rPr>
              <a:t>negative</a:t>
            </a:r>
            <a:endParaRPr sz="3000">
              <a:latin typeface="Calibri"/>
              <a:cs typeface="Calibri"/>
            </a:endParaRPr>
          </a:p>
          <a:p>
            <a:pPr marL="666115" lvl="1" indent="-269240">
              <a:lnSpc>
                <a:spcPct val="100000"/>
              </a:lnSpc>
              <a:spcBef>
                <a:spcPts val="595"/>
              </a:spcBef>
              <a:buChar char="•"/>
              <a:tabLst>
                <a:tab pos="666115" algn="l"/>
                <a:tab pos="666750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Need </a:t>
            </a: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to</a:t>
            </a:r>
            <a:r>
              <a:rPr sz="3000" spc="-16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respond</a:t>
            </a:r>
            <a:endParaRPr sz="3000">
              <a:latin typeface="Calibri"/>
              <a:cs typeface="Calibri"/>
            </a:endParaRPr>
          </a:p>
          <a:p>
            <a:pPr marL="666750" lvl="1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6750" algn="l"/>
                <a:tab pos="667385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Need </a:t>
            </a: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a</a:t>
            </a:r>
            <a:r>
              <a:rPr sz="3000" spc="-1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65" dirty="0">
                <a:solidFill>
                  <a:srgbClr val="D2232A"/>
                </a:solidFill>
                <a:latin typeface="Calibri"/>
                <a:cs typeface="Calibri"/>
              </a:rPr>
              <a:t>policy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0274" y="1622437"/>
            <a:ext cx="4298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0" dirty="0"/>
              <a:t>Social </a:t>
            </a:r>
            <a:r>
              <a:rPr spc="85" dirty="0"/>
              <a:t>Media</a:t>
            </a:r>
            <a:r>
              <a:rPr spc="-350" dirty="0"/>
              <a:t> </a:t>
            </a:r>
            <a:r>
              <a:rPr spc="105" dirty="0"/>
              <a:t>Barriers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3544" y="2520211"/>
            <a:ext cx="3662045" cy="322453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695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15" dirty="0">
                <a:latin typeface="Calibri"/>
                <a:cs typeface="Calibri"/>
              </a:rPr>
              <a:t>Requires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b="1" spc="90" dirty="0">
                <a:latin typeface="Calibri"/>
                <a:cs typeface="Calibri"/>
              </a:rPr>
              <a:t>investment</a:t>
            </a:r>
            <a:endParaRPr sz="3000">
              <a:latin typeface="Calibri"/>
              <a:cs typeface="Calibri"/>
            </a:endParaRPr>
          </a:p>
          <a:p>
            <a:pPr marL="663575" lvl="1" indent="-269240">
              <a:lnSpc>
                <a:spcPct val="100000"/>
              </a:lnSpc>
              <a:spcBef>
                <a:spcPts val="595"/>
              </a:spcBef>
              <a:buChar char="•"/>
              <a:tabLst>
                <a:tab pos="662940" algn="l"/>
                <a:tab pos="664210" algn="l"/>
              </a:tabLst>
            </a:pPr>
            <a:r>
              <a:rPr sz="3000" spc="35" dirty="0">
                <a:latin typeface="Calibri"/>
                <a:cs typeface="Calibri"/>
              </a:rPr>
              <a:t>Content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15" dirty="0">
                <a:latin typeface="Calibri"/>
                <a:cs typeface="Calibri"/>
              </a:rPr>
              <a:t>creation</a:t>
            </a:r>
            <a:endParaRPr sz="3000">
              <a:latin typeface="Calibri"/>
              <a:cs typeface="Calibri"/>
            </a:endParaRPr>
          </a:p>
          <a:p>
            <a:pPr marL="664210" lvl="1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664210" algn="l"/>
                <a:tab pos="664845" algn="l"/>
              </a:tabLst>
            </a:pPr>
            <a:r>
              <a:rPr sz="3000" spc="40" dirty="0">
                <a:latin typeface="Calibri"/>
                <a:cs typeface="Calibri"/>
              </a:rPr>
              <a:t>Management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5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65" dirty="0">
                <a:latin typeface="Calibri"/>
                <a:cs typeface="Calibri"/>
              </a:rPr>
              <a:t>Can </a:t>
            </a:r>
            <a:r>
              <a:rPr sz="3000" spc="70" dirty="0">
                <a:latin typeface="Calibri"/>
                <a:cs typeface="Calibri"/>
              </a:rPr>
              <a:t>be</a:t>
            </a:r>
            <a:r>
              <a:rPr sz="3000" spc="-175" dirty="0">
                <a:latin typeface="Calibri"/>
                <a:cs typeface="Calibri"/>
              </a:rPr>
              <a:t> </a:t>
            </a:r>
            <a:r>
              <a:rPr sz="3000" b="1" spc="114" dirty="0">
                <a:latin typeface="Calibri"/>
                <a:cs typeface="Calibri"/>
              </a:rPr>
              <a:t>negative</a:t>
            </a:r>
            <a:endParaRPr sz="3000">
              <a:latin typeface="Calibri"/>
              <a:cs typeface="Calibri"/>
            </a:endParaRPr>
          </a:p>
          <a:p>
            <a:pPr marL="666115" lvl="1" indent="-269240">
              <a:lnSpc>
                <a:spcPct val="100000"/>
              </a:lnSpc>
              <a:spcBef>
                <a:spcPts val="595"/>
              </a:spcBef>
              <a:buChar char="•"/>
              <a:tabLst>
                <a:tab pos="666115" algn="l"/>
                <a:tab pos="666750" algn="l"/>
              </a:tabLst>
            </a:pPr>
            <a:r>
              <a:rPr sz="3000" spc="40" dirty="0">
                <a:latin typeface="Calibri"/>
                <a:cs typeface="Calibri"/>
              </a:rPr>
              <a:t>Need </a:t>
            </a:r>
            <a:r>
              <a:rPr sz="3000" spc="10" dirty="0">
                <a:latin typeface="Calibri"/>
                <a:cs typeface="Calibri"/>
              </a:rPr>
              <a:t>to</a:t>
            </a:r>
            <a:r>
              <a:rPr sz="3000" spc="-165" dirty="0">
                <a:latin typeface="Calibri"/>
                <a:cs typeface="Calibri"/>
              </a:rPr>
              <a:t> </a:t>
            </a:r>
            <a:r>
              <a:rPr sz="3000" spc="45" dirty="0">
                <a:latin typeface="Calibri"/>
                <a:cs typeface="Calibri"/>
              </a:rPr>
              <a:t>respond</a:t>
            </a:r>
            <a:endParaRPr sz="3000">
              <a:latin typeface="Calibri"/>
              <a:cs typeface="Calibri"/>
            </a:endParaRPr>
          </a:p>
          <a:p>
            <a:pPr marL="666750" lvl="1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6750" algn="l"/>
                <a:tab pos="667385" algn="l"/>
              </a:tabLst>
            </a:pPr>
            <a:r>
              <a:rPr sz="3000" spc="40" dirty="0">
                <a:latin typeface="Calibri"/>
                <a:cs typeface="Calibri"/>
              </a:rPr>
              <a:t>Need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55" dirty="0">
                <a:latin typeface="Calibri"/>
                <a:cs typeface="Calibri"/>
              </a:rPr>
              <a:t> </a:t>
            </a:r>
            <a:r>
              <a:rPr sz="3000" spc="65" dirty="0">
                <a:latin typeface="Calibri"/>
                <a:cs typeface="Calibri"/>
              </a:rPr>
              <a:t>policy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4947" y="2519608"/>
            <a:ext cx="3539490" cy="215773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65430" indent="-252729">
              <a:lnSpc>
                <a:spcPct val="100000"/>
              </a:lnSpc>
              <a:spcBef>
                <a:spcPts val="695"/>
              </a:spcBef>
              <a:buChar char="•"/>
              <a:tabLst>
                <a:tab pos="264795" algn="l"/>
                <a:tab pos="265430" algn="l"/>
              </a:tabLst>
            </a:pPr>
            <a:r>
              <a:rPr sz="3000" spc="-20" dirty="0">
                <a:latin typeface="Calibri"/>
                <a:cs typeface="Calibri"/>
              </a:rPr>
              <a:t>Takes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b="1" spc="95" dirty="0">
                <a:latin typeface="Calibri"/>
                <a:cs typeface="Calibri"/>
              </a:rPr>
              <a:t>commitment</a:t>
            </a:r>
            <a:endParaRPr sz="3000">
              <a:latin typeface="Calibri"/>
              <a:cs typeface="Calibri"/>
            </a:endParaRPr>
          </a:p>
          <a:p>
            <a:pPr marL="663575" lvl="1" indent="-269240">
              <a:lnSpc>
                <a:spcPct val="100000"/>
              </a:lnSpc>
              <a:spcBef>
                <a:spcPts val="595"/>
              </a:spcBef>
              <a:buChar char="•"/>
              <a:tabLst>
                <a:tab pos="662940" algn="l"/>
                <a:tab pos="664210" algn="l"/>
              </a:tabLst>
            </a:pP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Consistency</a:t>
            </a:r>
            <a:endParaRPr sz="3000">
              <a:latin typeface="Calibri"/>
              <a:cs typeface="Calibri"/>
            </a:endParaRPr>
          </a:p>
          <a:p>
            <a:pPr marL="664210" lvl="1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664210" algn="l"/>
                <a:tab pos="664845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Analysis</a:t>
            </a:r>
            <a:endParaRPr sz="3000">
              <a:latin typeface="Calibri"/>
              <a:cs typeface="Calibri"/>
            </a:endParaRPr>
          </a:p>
          <a:p>
            <a:pPr marL="665480" lvl="1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664845" algn="l"/>
                <a:tab pos="665480" algn="l"/>
              </a:tabLst>
            </a:pP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Be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wary </a:t>
            </a: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of</a:t>
            </a:r>
            <a:r>
              <a:rPr sz="3000" spc="-22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fatigue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483" y="2419096"/>
            <a:ext cx="586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30" dirty="0"/>
              <a:t> </a:t>
            </a:r>
            <a:r>
              <a:rPr spc="135" dirty="0"/>
              <a:t>Consumers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483" y="2419096"/>
            <a:ext cx="586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30" dirty="0"/>
              <a:t> </a:t>
            </a:r>
            <a:r>
              <a:rPr spc="135" dirty="0"/>
              <a:t>Consumers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392404"/>
            <a:ext cx="18205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100"/>
              </a:spcBef>
              <a:buChar char="•"/>
              <a:tabLst>
                <a:tab pos="280670" algn="l"/>
                <a:tab pos="281305" algn="l"/>
              </a:tabLst>
            </a:pP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Facebook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483" y="2419096"/>
            <a:ext cx="586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30" dirty="0"/>
              <a:t> </a:t>
            </a:r>
            <a:r>
              <a:rPr spc="135" dirty="0"/>
              <a:t>Consumers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316204"/>
            <a:ext cx="1898014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700"/>
              </a:spcBef>
              <a:buChar char="•"/>
              <a:tabLst>
                <a:tab pos="280670" algn="l"/>
                <a:tab pos="281305" algn="l"/>
              </a:tabLst>
            </a:pPr>
            <a:r>
              <a:rPr sz="3000" spc="35" dirty="0">
                <a:latin typeface="Calibri"/>
                <a:cs typeface="Calibri"/>
              </a:rPr>
              <a:t>Facebook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Instagram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483" y="2419096"/>
            <a:ext cx="586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30" dirty="0"/>
              <a:t> </a:t>
            </a:r>
            <a:r>
              <a:rPr spc="135" dirty="0"/>
              <a:t>Consumers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316204"/>
            <a:ext cx="1898014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700"/>
              </a:spcBef>
              <a:buChar char="•"/>
              <a:tabLst>
                <a:tab pos="280670" algn="l"/>
                <a:tab pos="281305" algn="l"/>
              </a:tabLst>
            </a:pPr>
            <a:r>
              <a:rPr sz="3000" spc="35" dirty="0">
                <a:latin typeface="Calibri"/>
                <a:cs typeface="Calibri"/>
              </a:rPr>
              <a:t>Facebook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5" dirty="0">
                <a:latin typeface="Calibri"/>
                <a:cs typeface="Calibri"/>
              </a:rPr>
              <a:t>Instagram</a:t>
            </a:r>
            <a:endParaRPr sz="3000">
              <a:latin typeface="Calibri"/>
              <a:cs typeface="Calibri"/>
            </a:endParaRPr>
          </a:p>
          <a:p>
            <a:pPr marL="266700" indent="-252729">
              <a:lnSpc>
                <a:spcPct val="100000"/>
              </a:lnSpc>
              <a:spcBef>
                <a:spcPts val="600"/>
              </a:spcBef>
              <a:buChar char="•"/>
              <a:tabLst>
                <a:tab pos="266700" algn="l"/>
                <a:tab pos="267335" algn="l"/>
              </a:tabLst>
            </a:pPr>
            <a:r>
              <a:rPr sz="3000" spc="-20" dirty="0">
                <a:solidFill>
                  <a:srgbClr val="D2232A"/>
                </a:solidFill>
                <a:latin typeface="Calibri"/>
                <a:cs typeface="Calibri"/>
              </a:rPr>
              <a:t>Twitter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483" y="2419096"/>
            <a:ext cx="586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30" dirty="0"/>
              <a:t> </a:t>
            </a:r>
            <a:r>
              <a:rPr spc="135" dirty="0"/>
              <a:t>Consumers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316204"/>
            <a:ext cx="1898014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700"/>
              </a:spcBef>
              <a:buChar char="•"/>
              <a:tabLst>
                <a:tab pos="280670" algn="l"/>
                <a:tab pos="281305" algn="l"/>
              </a:tabLst>
            </a:pPr>
            <a:r>
              <a:rPr sz="3000" spc="35" dirty="0">
                <a:latin typeface="Calibri"/>
                <a:cs typeface="Calibri"/>
              </a:rPr>
              <a:t>Facebook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5" dirty="0">
                <a:latin typeface="Calibri"/>
                <a:cs typeface="Calibri"/>
              </a:rPr>
              <a:t>Instagram</a:t>
            </a:r>
            <a:endParaRPr sz="3000">
              <a:latin typeface="Calibri"/>
              <a:cs typeface="Calibri"/>
            </a:endParaRPr>
          </a:p>
          <a:p>
            <a:pPr marL="266700" indent="-252729">
              <a:lnSpc>
                <a:spcPct val="100000"/>
              </a:lnSpc>
              <a:spcBef>
                <a:spcPts val="600"/>
              </a:spcBef>
              <a:buChar char="•"/>
              <a:tabLst>
                <a:tab pos="266700" algn="l"/>
                <a:tab pos="267335" algn="l"/>
              </a:tabLst>
            </a:pPr>
            <a:r>
              <a:rPr sz="3000" spc="-20" dirty="0">
                <a:latin typeface="Calibri"/>
                <a:cs typeface="Calibri"/>
              </a:rPr>
              <a:t>Twitter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4997" y="3391566"/>
            <a:ext cx="1652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525" indent="-250825">
              <a:lnSpc>
                <a:spcPct val="100000"/>
              </a:lnSpc>
              <a:spcBef>
                <a:spcPts val="100"/>
              </a:spcBef>
              <a:buChar char="•"/>
              <a:tabLst>
                <a:tab pos="262890" algn="l"/>
                <a:tab pos="263525" algn="l"/>
              </a:tabLst>
            </a:pP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YouTube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483" y="2419096"/>
            <a:ext cx="586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30" dirty="0"/>
              <a:t> </a:t>
            </a:r>
            <a:r>
              <a:rPr spc="135" dirty="0"/>
              <a:t>Consumers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316204"/>
            <a:ext cx="1898014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700"/>
              </a:spcBef>
              <a:buChar char="•"/>
              <a:tabLst>
                <a:tab pos="280670" algn="l"/>
                <a:tab pos="281305" algn="l"/>
              </a:tabLst>
            </a:pPr>
            <a:r>
              <a:rPr sz="3000" spc="35" dirty="0">
                <a:latin typeface="Calibri"/>
                <a:cs typeface="Calibri"/>
              </a:rPr>
              <a:t>Facebook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5" dirty="0">
                <a:latin typeface="Calibri"/>
                <a:cs typeface="Calibri"/>
              </a:rPr>
              <a:t>Instagram</a:t>
            </a:r>
            <a:endParaRPr sz="3000">
              <a:latin typeface="Calibri"/>
              <a:cs typeface="Calibri"/>
            </a:endParaRPr>
          </a:p>
          <a:p>
            <a:pPr marL="266700" indent="-252729">
              <a:lnSpc>
                <a:spcPct val="100000"/>
              </a:lnSpc>
              <a:spcBef>
                <a:spcPts val="600"/>
              </a:spcBef>
              <a:buChar char="•"/>
              <a:tabLst>
                <a:tab pos="266700" algn="l"/>
                <a:tab pos="267335" algn="l"/>
              </a:tabLst>
            </a:pPr>
            <a:r>
              <a:rPr sz="3000" spc="-20" dirty="0">
                <a:latin typeface="Calibri"/>
                <a:cs typeface="Calibri"/>
              </a:rPr>
              <a:t>Twitter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4997" y="3315367"/>
            <a:ext cx="1695450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63525" indent="-250825">
              <a:lnSpc>
                <a:spcPct val="100000"/>
              </a:lnSpc>
              <a:spcBef>
                <a:spcPts val="700"/>
              </a:spcBef>
              <a:buChar char="•"/>
              <a:tabLst>
                <a:tab pos="262890" algn="l"/>
                <a:tab pos="263525" algn="l"/>
              </a:tabLst>
            </a:pPr>
            <a:r>
              <a:rPr sz="3000" spc="5" dirty="0">
                <a:latin typeface="Calibri"/>
                <a:cs typeface="Calibri"/>
              </a:rPr>
              <a:t>YouTube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-10" dirty="0">
                <a:solidFill>
                  <a:srgbClr val="D2232A"/>
                </a:solidFill>
                <a:latin typeface="Calibri"/>
                <a:cs typeface="Calibri"/>
              </a:rPr>
              <a:t>P</a:t>
            </a: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i</a:t>
            </a:r>
            <a:r>
              <a:rPr sz="3000" spc="50" dirty="0">
                <a:solidFill>
                  <a:srgbClr val="D2232A"/>
                </a:solidFill>
                <a:latin typeface="Calibri"/>
                <a:cs typeface="Calibri"/>
              </a:rPr>
              <a:t>n</a:t>
            </a:r>
            <a:r>
              <a:rPr sz="3000" spc="-40" dirty="0">
                <a:solidFill>
                  <a:srgbClr val="D2232A"/>
                </a:solidFill>
                <a:latin typeface="Calibri"/>
                <a:cs typeface="Calibri"/>
              </a:rPr>
              <a:t>t</a:t>
            </a:r>
            <a:r>
              <a:rPr sz="3000" spc="-35" dirty="0">
                <a:solidFill>
                  <a:srgbClr val="D2232A"/>
                </a:solidFill>
                <a:latin typeface="Calibri"/>
                <a:cs typeface="Calibri"/>
              </a:rPr>
              <a:t>e</a:t>
            </a:r>
            <a:r>
              <a:rPr sz="3000" spc="-65" dirty="0">
                <a:solidFill>
                  <a:srgbClr val="D2232A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est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852" y="2570479"/>
            <a:ext cx="4406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60" dirty="0"/>
              <a:t> </a:t>
            </a:r>
            <a:r>
              <a:rPr spc="160" dirty="0"/>
              <a:t>B2B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852" y="2570479"/>
            <a:ext cx="4406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60" dirty="0"/>
              <a:t> </a:t>
            </a:r>
            <a:r>
              <a:rPr spc="160" dirty="0"/>
              <a:t>B2B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543788"/>
            <a:ext cx="16668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1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55" dirty="0">
                <a:solidFill>
                  <a:srgbClr val="D2232A"/>
                </a:solidFill>
                <a:latin typeface="Calibri"/>
                <a:cs typeface="Calibri"/>
              </a:rPr>
              <a:t>Linked</a:t>
            </a:r>
            <a:r>
              <a:rPr sz="3000" spc="50" dirty="0">
                <a:solidFill>
                  <a:srgbClr val="D2232A"/>
                </a:solidFill>
                <a:latin typeface="Calibri"/>
                <a:cs typeface="Calibri"/>
              </a:rPr>
              <a:t>I</a:t>
            </a:r>
            <a:r>
              <a:rPr sz="3000" spc="85" dirty="0">
                <a:solidFill>
                  <a:srgbClr val="D2232A"/>
                </a:solidFill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786" y="2524759"/>
            <a:ext cx="4634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Why </a:t>
            </a:r>
            <a:r>
              <a:rPr spc="85" dirty="0"/>
              <a:t>Use </a:t>
            </a:r>
            <a:r>
              <a:rPr spc="140" dirty="0"/>
              <a:t>Social</a:t>
            </a:r>
            <a:r>
              <a:rPr spc="-450" dirty="0"/>
              <a:t> </a:t>
            </a:r>
            <a:r>
              <a:rPr spc="60" dirty="0"/>
              <a:t>Media?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852" y="2570479"/>
            <a:ext cx="4406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60" dirty="0"/>
              <a:t> </a:t>
            </a:r>
            <a:r>
              <a:rPr spc="160" dirty="0"/>
              <a:t>B2B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467589"/>
            <a:ext cx="1666875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55" dirty="0">
                <a:latin typeface="Calibri"/>
                <a:cs typeface="Calibri"/>
              </a:rPr>
              <a:t>Linked</a:t>
            </a:r>
            <a:r>
              <a:rPr sz="3000" spc="50" dirty="0">
                <a:latin typeface="Calibri"/>
                <a:cs typeface="Calibri"/>
              </a:rPr>
              <a:t>I</a:t>
            </a:r>
            <a:r>
              <a:rPr sz="3000" spc="85" dirty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266065" indent="-252729">
              <a:lnSpc>
                <a:spcPct val="100000"/>
              </a:lnSpc>
              <a:spcBef>
                <a:spcPts val="600"/>
              </a:spcBef>
              <a:buChar char="•"/>
              <a:tabLst>
                <a:tab pos="266065" algn="l"/>
                <a:tab pos="266700" algn="l"/>
              </a:tabLst>
            </a:pPr>
            <a:r>
              <a:rPr sz="3000" spc="-20" dirty="0">
                <a:solidFill>
                  <a:srgbClr val="D2232A"/>
                </a:solidFill>
                <a:latin typeface="Calibri"/>
                <a:cs typeface="Calibri"/>
              </a:rPr>
              <a:t>Twitter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852" y="2570479"/>
            <a:ext cx="4406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60" dirty="0"/>
              <a:t> </a:t>
            </a:r>
            <a:r>
              <a:rPr spc="160" dirty="0"/>
              <a:t>B2B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467589"/>
            <a:ext cx="1666875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55" dirty="0">
                <a:latin typeface="Calibri"/>
                <a:cs typeface="Calibri"/>
              </a:rPr>
              <a:t>Linked</a:t>
            </a:r>
            <a:r>
              <a:rPr sz="3000" spc="50" dirty="0">
                <a:latin typeface="Calibri"/>
                <a:cs typeface="Calibri"/>
              </a:rPr>
              <a:t>I</a:t>
            </a:r>
            <a:r>
              <a:rPr sz="3000" spc="85" dirty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266065" indent="-252729">
              <a:lnSpc>
                <a:spcPct val="100000"/>
              </a:lnSpc>
              <a:spcBef>
                <a:spcPts val="600"/>
              </a:spcBef>
              <a:buChar char="•"/>
              <a:tabLst>
                <a:tab pos="266065" algn="l"/>
                <a:tab pos="266700" algn="l"/>
              </a:tabLst>
            </a:pPr>
            <a:r>
              <a:rPr sz="3000" spc="-20" dirty="0">
                <a:latin typeface="Calibri"/>
                <a:cs typeface="Calibri"/>
              </a:rPr>
              <a:t>Twitter</a:t>
            </a:r>
            <a:endParaRPr sz="3000">
              <a:latin typeface="Calibri"/>
              <a:cs typeface="Calibri"/>
            </a:endParaRPr>
          </a:p>
          <a:p>
            <a:pPr marL="264795" indent="-250825">
              <a:lnSpc>
                <a:spcPct val="100000"/>
              </a:lnSpc>
              <a:spcBef>
                <a:spcPts val="600"/>
              </a:spcBef>
              <a:buChar char="•"/>
              <a:tabLst>
                <a:tab pos="264795" algn="l"/>
                <a:tab pos="265430" algn="l"/>
              </a:tabLst>
            </a:pP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YouTube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852" y="2570479"/>
            <a:ext cx="4406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60" dirty="0"/>
              <a:t> </a:t>
            </a:r>
            <a:r>
              <a:rPr spc="160" dirty="0"/>
              <a:t>B2B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467589"/>
            <a:ext cx="1666875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55" dirty="0">
                <a:latin typeface="Calibri"/>
                <a:cs typeface="Calibri"/>
              </a:rPr>
              <a:t>Linked</a:t>
            </a:r>
            <a:r>
              <a:rPr sz="3000" spc="50" dirty="0">
                <a:latin typeface="Calibri"/>
                <a:cs typeface="Calibri"/>
              </a:rPr>
              <a:t>I</a:t>
            </a:r>
            <a:r>
              <a:rPr sz="3000" spc="85" dirty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266065" indent="-252729">
              <a:lnSpc>
                <a:spcPct val="100000"/>
              </a:lnSpc>
              <a:spcBef>
                <a:spcPts val="600"/>
              </a:spcBef>
              <a:buChar char="•"/>
              <a:tabLst>
                <a:tab pos="266065" algn="l"/>
                <a:tab pos="266700" algn="l"/>
              </a:tabLst>
            </a:pPr>
            <a:r>
              <a:rPr sz="3000" spc="-20" dirty="0">
                <a:latin typeface="Calibri"/>
                <a:cs typeface="Calibri"/>
              </a:rPr>
              <a:t>Twitter</a:t>
            </a:r>
            <a:endParaRPr sz="3000">
              <a:latin typeface="Calibri"/>
              <a:cs typeface="Calibri"/>
            </a:endParaRPr>
          </a:p>
          <a:p>
            <a:pPr marL="264795" indent="-250825">
              <a:lnSpc>
                <a:spcPct val="100000"/>
              </a:lnSpc>
              <a:spcBef>
                <a:spcPts val="600"/>
              </a:spcBef>
              <a:buChar char="•"/>
              <a:tabLst>
                <a:tab pos="264795" algn="l"/>
                <a:tab pos="265430" algn="l"/>
              </a:tabLst>
            </a:pPr>
            <a:r>
              <a:rPr sz="3000" spc="5" dirty="0">
                <a:latin typeface="Calibri"/>
                <a:cs typeface="Calibri"/>
              </a:rPr>
              <a:t>YouTube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4997" y="3542950"/>
            <a:ext cx="18205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100"/>
              </a:spcBef>
              <a:buChar char="•"/>
              <a:tabLst>
                <a:tab pos="280670" algn="l"/>
                <a:tab pos="281305" algn="l"/>
              </a:tabLst>
            </a:pP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Facebook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5852" y="2570479"/>
            <a:ext cx="4406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Which </a:t>
            </a:r>
            <a:r>
              <a:rPr spc="145" dirty="0"/>
              <a:t>Channels </a:t>
            </a:r>
            <a:r>
              <a:rPr spc="55" dirty="0"/>
              <a:t>-</a:t>
            </a:r>
            <a:r>
              <a:rPr spc="-560" dirty="0"/>
              <a:t> </a:t>
            </a:r>
            <a:r>
              <a:rPr spc="160" dirty="0"/>
              <a:t>B2B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5773" y="3467589"/>
            <a:ext cx="1666875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55" dirty="0">
                <a:latin typeface="Calibri"/>
                <a:cs typeface="Calibri"/>
              </a:rPr>
              <a:t>Linked</a:t>
            </a:r>
            <a:r>
              <a:rPr sz="3000" spc="50" dirty="0">
                <a:latin typeface="Calibri"/>
                <a:cs typeface="Calibri"/>
              </a:rPr>
              <a:t>I</a:t>
            </a:r>
            <a:r>
              <a:rPr sz="3000" spc="85" dirty="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266065" indent="-252729">
              <a:lnSpc>
                <a:spcPct val="100000"/>
              </a:lnSpc>
              <a:spcBef>
                <a:spcPts val="600"/>
              </a:spcBef>
              <a:buChar char="•"/>
              <a:tabLst>
                <a:tab pos="266065" algn="l"/>
                <a:tab pos="266700" algn="l"/>
              </a:tabLst>
            </a:pPr>
            <a:r>
              <a:rPr sz="3000" spc="-20" dirty="0">
                <a:latin typeface="Calibri"/>
                <a:cs typeface="Calibri"/>
              </a:rPr>
              <a:t>Twitter</a:t>
            </a:r>
            <a:endParaRPr sz="3000">
              <a:latin typeface="Calibri"/>
              <a:cs typeface="Calibri"/>
            </a:endParaRPr>
          </a:p>
          <a:p>
            <a:pPr marL="264795" indent="-250825">
              <a:lnSpc>
                <a:spcPct val="100000"/>
              </a:lnSpc>
              <a:spcBef>
                <a:spcPts val="600"/>
              </a:spcBef>
              <a:buChar char="•"/>
              <a:tabLst>
                <a:tab pos="264795" algn="l"/>
                <a:tab pos="265430" algn="l"/>
              </a:tabLst>
            </a:pPr>
            <a:r>
              <a:rPr sz="3000" spc="5" dirty="0">
                <a:latin typeface="Calibri"/>
                <a:cs typeface="Calibri"/>
              </a:rPr>
              <a:t>YouTube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4997" y="3466750"/>
            <a:ext cx="1898014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700"/>
              </a:spcBef>
              <a:buChar char="•"/>
              <a:tabLst>
                <a:tab pos="280670" algn="l"/>
                <a:tab pos="281305" algn="l"/>
              </a:tabLst>
            </a:pPr>
            <a:r>
              <a:rPr sz="3000" spc="35" dirty="0">
                <a:latin typeface="Calibri"/>
                <a:cs typeface="Calibri"/>
              </a:rPr>
              <a:t>Facebook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Instagram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99053"/>
            <a:ext cx="22529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1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Case</a:t>
            </a:r>
            <a:r>
              <a:rPr sz="3000" spc="-11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22853"/>
            <a:ext cx="3430904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latin typeface="Calibri"/>
                <a:cs typeface="Calibri"/>
              </a:rPr>
              <a:t>Case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55" dirty="0">
                <a:solidFill>
                  <a:srgbClr val="D2232A"/>
                </a:solidFill>
                <a:latin typeface="Calibri"/>
                <a:cs typeface="Calibri"/>
              </a:rPr>
              <a:t>Completed</a:t>
            </a:r>
            <a:r>
              <a:rPr sz="3000" spc="-9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projects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22853"/>
            <a:ext cx="3808095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latin typeface="Calibri"/>
                <a:cs typeface="Calibri"/>
              </a:rPr>
              <a:t>Case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55" dirty="0">
                <a:latin typeface="Calibri"/>
                <a:cs typeface="Calibri"/>
              </a:rPr>
              <a:t>Completed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projects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Process </a:t>
            </a: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to</a:t>
            </a:r>
            <a:r>
              <a:rPr sz="3000" spc="-15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50" dirty="0">
                <a:solidFill>
                  <a:srgbClr val="D2232A"/>
                </a:solidFill>
                <a:latin typeface="Calibri"/>
                <a:cs typeface="Calibri"/>
              </a:rPr>
              <a:t>completion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22853"/>
            <a:ext cx="3855085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latin typeface="Calibri"/>
                <a:cs typeface="Calibri"/>
              </a:rPr>
              <a:t>Case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55" dirty="0">
                <a:latin typeface="Calibri"/>
                <a:cs typeface="Calibri"/>
              </a:rPr>
              <a:t>Completed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projects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latin typeface="Calibri"/>
                <a:cs typeface="Calibri"/>
              </a:rPr>
              <a:t>Process </a:t>
            </a:r>
            <a:r>
              <a:rPr sz="3000" spc="10" dirty="0">
                <a:latin typeface="Calibri"/>
                <a:cs typeface="Calibri"/>
              </a:rPr>
              <a:t>to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completion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Customer</a:t>
            </a:r>
            <a:r>
              <a:rPr sz="3000" spc="-11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22853"/>
            <a:ext cx="385508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latin typeface="Calibri"/>
                <a:cs typeface="Calibri"/>
              </a:rPr>
              <a:t>Case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55" dirty="0">
                <a:latin typeface="Calibri"/>
                <a:cs typeface="Calibri"/>
              </a:rPr>
              <a:t>Completed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projects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latin typeface="Calibri"/>
                <a:cs typeface="Calibri"/>
              </a:rPr>
              <a:t>Process </a:t>
            </a:r>
            <a:r>
              <a:rPr sz="3000" spc="10" dirty="0">
                <a:latin typeface="Calibri"/>
                <a:cs typeface="Calibri"/>
              </a:rPr>
              <a:t>to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completion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  <a:p>
            <a:pPr marL="28511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5115" algn="l"/>
                <a:tab pos="28575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Customer</a:t>
            </a:r>
            <a:r>
              <a:rPr sz="3000" spc="-6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D2232A"/>
                </a:solidFill>
                <a:latin typeface="Calibri"/>
                <a:cs typeface="Calibri"/>
              </a:rPr>
              <a:t>features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786" y="2524759"/>
            <a:ext cx="4634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Why </a:t>
            </a:r>
            <a:r>
              <a:rPr spc="85" dirty="0"/>
              <a:t>Use </a:t>
            </a:r>
            <a:r>
              <a:rPr spc="140" dirty="0"/>
              <a:t>Social</a:t>
            </a:r>
            <a:r>
              <a:rPr spc="-450" dirty="0"/>
              <a:t> </a:t>
            </a:r>
            <a:r>
              <a:rPr spc="60" dirty="0"/>
              <a:t>Media?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1685" y="3496867"/>
            <a:ext cx="21971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1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Inexpensive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22853"/>
            <a:ext cx="385508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latin typeface="Calibri"/>
                <a:cs typeface="Calibri"/>
              </a:rPr>
              <a:t>Case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55" dirty="0">
                <a:latin typeface="Calibri"/>
                <a:cs typeface="Calibri"/>
              </a:rPr>
              <a:t>Completed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projects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latin typeface="Calibri"/>
                <a:cs typeface="Calibri"/>
              </a:rPr>
              <a:t>Process </a:t>
            </a:r>
            <a:r>
              <a:rPr sz="3000" spc="10" dirty="0">
                <a:latin typeface="Calibri"/>
                <a:cs typeface="Calibri"/>
              </a:rPr>
              <a:t>to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completion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  <a:p>
            <a:pPr marL="28511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5115" algn="l"/>
                <a:tab pos="28575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features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3" y="2595236"/>
            <a:ext cx="388492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1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Employee</a:t>
            </a:r>
            <a:r>
              <a:rPr sz="3000" spc="-114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22853"/>
            <a:ext cx="385508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latin typeface="Calibri"/>
                <a:cs typeface="Calibri"/>
              </a:rPr>
              <a:t>Case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55" dirty="0">
                <a:latin typeface="Calibri"/>
                <a:cs typeface="Calibri"/>
              </a:rPr>
              <a:t>Completed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projects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latin typeface="Calibri"/>
                <a:cs typeface="Calibri"/>
              </a:rPr>
              <a:t>Process </a:t>
            </a:r>
            <a:r>
              <a:rPr sz="3000" spc="10" dirty="0">
                <a:latin typeface="Calibri"/>
                <a:cs typeface="Calibri"/>
              </a:rPr>
              <a:t>to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completion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  <a:p>
            <a:pPr marL="28511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5115" algn="l"/>
                <a:tab pos="28575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features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3" y="2519037"/>
            <a:ext cx="3884929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latin typeface="Calibri"/>
                <a:cs typeface="Calibri"/>
              </a:rPr>
              <a:t>Employee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Employee</a:t>
            </a:r>
            <a:r>
              <a:rPr sz="3000" spc="-6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D2232A"/>
                </a:solidFill>
                <a:latin typeface="Calibri"/>
                <a:cs typeface="Calibri"/>
              </a:rPr>
              <a:t>features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22853"/>
            <a:ext cx="385508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latin typeface="Calibri"/>
                <a:cs typeface="Calibri"/>
              </a:rPr>
              <a:t>Case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55" dirty="0">
                <a:latin typeface="Calibri"/>
                <a:cs typeface="Calibri"/>
              </a:rPr>
              <a:t>Completed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projects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latin typeface="Calibri"/>
                <a:cs typeface="Calibri"/>
              </a:rPr>
              <a:t>Process </a:t>
            </a:r>
            <a:r>
              <a:rPr sz="3000" spc="10" dirty="0">
                <a:latin typeface="Calibri"/>
                <a:cs typeface="Calibri"/>
              </a:rPr>
              <a:t>to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completion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  <a:p>
            <a:pPr marL="28511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5115" algn="l"/>
                <a:tab pos="28575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features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3" y="2519037"/>
            <a:ext cx="3884929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latin typeface="Calibri"/>
                <a:cs typeface="Calibri"/>
              </a:rPr>
              <a:t>Employee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40" dirty="0">
                <a:latin typeface="Calibri"/>
                <a:cs typeface="Calibri"/>
              </a:rPr>
              <a:t>Employee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features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Product</a:t>
            </a:r>
            <a:r>
              <a:rPr sz="3000" spc="-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news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452" y="1622437"/>
            <a:ext cx="3853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0" dirty="0"/>
              <a:t>Sources </a:t>
            </a:r>
            <a:r>
              <a:rPr spc="114" dirty="0"/>
              <a:t>of</a:t>
            </a:r>
            <a:r>
              <a:rPr spc="-365" dirty="0"/>
              <a:t> </a:t>
            </a:r>
            <a:r>
              <a:rPr spc="114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772" y="2522853"/>
            <a:ext cx="385508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5" dirty="0">
                <a:latin typeface="Calibri"/>
                <a:cs typeface="Calibri"/>
              </a:rPr>
              <a:t>Case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55" dirty="0">
                <a:latin typeface="Calibri"/>
                <a:cs typeface="Calibri"/>
              </a:rPr>
              <a:t>Completed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projects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latin typeface="Calibri"/>
                <a:cs typeface="Calibri"/>
              </a:rPr>
              <a:t>Process </a:t>
            </a:r>
            <a:r>
              <a:rPr sz="3000" spc="10" dirty="0">
                <a:latin typeface="Calibri"/>
                <a:cs typeface="Calibri"/>
              </a:rPr>
              <a:t>to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completion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  <a:p>
            <a:pPr marL="28511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5115" algn="l"/>
                <a:tab pos="285750" algn="l"/>
              </a:tabLst>
            </a:pPr>
            <a:r>
              <a:rPr sz="3000" spc="30" dirty="0">
                <a:latin typeface="Calibri"/>
                <a:cs typeface="Calibri"/>
              </a:rPr>
              <a:t>Customer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features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3" y="2519037"/>
            <a:ext cx="3884929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latin typeface="Calibri"/>
                <a:cs typeface="Calibri"/>
              </a:rPr>
              <a:t>Employee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testimonials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40" dirty="0">
                <a:latin typeface="Calibri"/>
                <a:cs typeface="Calibri"/>
              </a:rPr>
              <a:t>Employee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features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30" dirty="0">
                <a:latin typeface="Calibri"/>
                <a:cs typeface="Calibri"/>
              </a:rPr>
              <a:t>Product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news</a:t>
            </a:r>
            <a:endParaRPr sz="3000">
              <a:latin typeface="Calibri"/>
              <a:cs typeface="Calibri"/>
            </a:endParaRPr>
          </a:p>
          <a:p>
            <a:pPr marL="28448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845" algn="l"/>
                <a:tab pos="284480" algn="l"/>
              </a:tabLst>
            </a:pP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Share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industry</a:t>
            </a:r>
            <a:r>
              <a:rPr sz="3000" spc="-13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news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3010153"/>
            <a:ext cx="3536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 </a:t>
            </a:r>
            <a:r>
              <a:rPr sz="3000" spc="-10" dirty="0">
                <a:latin typeface="Calibri"/>
                <a:cs typeface="Calibri"/>
              </a:rPr>
              <a:t>someone’s</a:t>
            </a:r>
            <a:r>
              <a:rPr sz="3000" spc="-160" dirty="0">
                <a:latin typeface="Calibri"/>
                <a:cs typeface="Calibri"/>
              </a:rPr>
              <a:t> </a:t>
            </a:r>
            <a:r>
              <a:rPr sz="3000" spc="65" dirty="0">
                <a:latin typeface="Calibri"/>
                <a:cs typeface="Calibri"/>
              </a:rPr>
              <a:t>job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2933953"/>
            <a:ext cx="3615690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 </a:t>
            </a:r>
            <a:r>
              <a:rPr sz="3000" spc="-10" dirty="0">
                <a:latin typeface="Calibri"/>
                <a:cs typeface="Calibri"/>
              </a:rPr>
              <a:t>someone’s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65" dirty="0">
                <a:latin typeface="Calibri"/>
                <a:cs typeface="Calibri"/>
              </a:rPr>
              <a:t>job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Internal </a:t>
            </a: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or</a:t>
            </a:r>
            <a:r>
              <a:rPr sz="3000" spc="-14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outsource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2933953"/>
            <a:ext cx="6156960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 </a:t>
            </a:r>
            <a:r>
              <a:rPr sz="3000" spc="-10" dirty="0">
                <a:latin typeface="Calibri"/>
                <a:cs typeface="Calibri"/>
              </a:rPr>
              <a:t>someone’s</a:t>
            </a:r>
            <a:r>
              <a:rPr sz="3000" spc="-120" dirty="0">
                <a:latin typeface="Calibri"/>
                <a:cs typeface="Calibri"/>
              </a:rPr>
              <a:t> </a:t>
            </a:r>
            <a:r>
              <a:rPr sz="3000" spc="65" dirty="0">
                <a:latin typeface="Calibri"/>
                <a:cs typeface="Calibri"/>
              </a:rPr>
              <a:t>job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10" dirty="0">
                <a:latin typeface="Calibri"/>
                <a:cs typeface="Calibri"/>
              </a:rPr>
              <a:t>Internal </a:t>
            </a:r>
            <a:r>
              <a:rPr sz="3000" dirty="0">
                <a:latin typeface="Calibri"/>
                <a:cs typeface="Calibri"/>
              </a:rPr>
              <a:t>or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outsource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Be </a:t>
            </a: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sure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accounts </a:t>
            </a:r>
            <a:r>
              <a:rPr sz="3000" spc="-30" dirty="0">
                <a:solidFill>
                  <a:srgbClr val="D2232A"/>
                </a:solidFill>
                <a:latin typeface="Calibri"/>
                <a:cs typeface="Calibri"/>
              </a:rPr>
              <a:t>are </a:t>
            </a:r>
            <a:r>
              <a:rPr sz="3000" spc="-10" dirty="0">
                <a:solidFill>
                  <a:srgbClr val="D2232A"/>
                </a:solidFill>
                <a:latin typeface="Calibri"/>
                <a:cs typeface="Calibri"/>
              </a:rPr>
              <a:t>yours, </a:t>
            </a: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not</a:t>
            </a:r>
            <a:r>
              <a:rPr sz="3000" spc="-29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theirs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2933953"/>
            <a:ext cx="6156960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 </a:t>
            </a:r>
            <a:r>
              <a:rPr sz="3000" spc="-10" dirty="0">
                <a:latin typeface="Calibri"/>
                <a:cs typeface="Calibri"/>
              </a:rPr>
              <a:t>someone’s</a:t>
            </a:r>
            <a:r>
              <a:rPr sz="3000" spc="-120" dirty="0">
                <a:latin typeface="Calibri"/>
                <a:cs typeface="Calibri"/>
              </a:rPr>
              <a:t> </a:t>
            </a:r>
            <a:r>
              <a:rPr sz="3000" spc="65" dirty="0">
                <a:latin typeface="Calibri"/>
                <a:cs typeface="Calibri"/>
              </a:rPr>
              <a:t>job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10" dirty="0">
                <a:latin typeface="Calibri"/>
                <a:cs typeface="Calibri"/>
              </a:rPr>
              <a:t>Internal </a:t>
            </a:r>
            <a:r>
              <a:rPr sz="3000" dirty="0">
                <a:latin typeface="Calibri"/>
                <a:cs typeface="Calibri"/>
              </a:rPr>
              <a:t>or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outsource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5" dirty="0">
                <a:latin typeface="Calibri"/>
                <a:cs typeface="Calibri"/>
              </a:rPr>
              <a:t>Be </a:t>
            </a:r>
            <a:r>
              <a:rPr sz="3000" dirty="0">
                <a:latin typeface="Calibri"/>
                <a:cs typeface="Calibri"/>
              </a:rPr>
              <a:t>sure </a:t>
            </a:r>
            <a:r>
              <a:rPr sz="3000" spc="40" dirty="0">
                <a:latin typeface="Calibri"/>
                <a:cs typeface="Calibri"/>
              </a:rPr>
              <a:t>accounts </a:t>
            </a:r>
            <a:r>
              <a:rPr sz="3000" spc="-30" dirty="0">
                <a:latin typeface="Calibri"/>
                <a:cs typeface="Calibri"/>
              </a:rPr>
              <a:t>are </a:t>
            </a:r>
            <a:r>
              <a:rPr sz="3000" spc="-10" dirty="0">
                <a:latin typeface="Calibri"/>
                <a:cs typeface="Calibri"/>
              </a:rPr>
              <a:t>yours, </a:t>
            </a:r>
            <a:r>
              <a:rPr sz="3000" spc="45" dirty="0">
                <a:latin typeface="Calibri"/>
                <a:cs typeface="Calibri"/>
              </a:rPr>
              <a:t>not</a:t>
            </a:r>
            <a:r>
              <a:rPr sz="3000" spc="-295" dirty="0">
                <a:latin typeface="Calibri"/>
                <a:cs typeface="Calibri"/>
              </a:rPr>
              <a:t> </a:t>
            </a:r>
            <a:r>
              <a:rPr sz="3000" spc="5" dirty="0">
                <a:latin typeface="Calibri"/>
                <a:cs typeface="Calibri"/>
              </a:rPr>
              <a:t>theirs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5" dirty="0">
                <a:solidFill>
                  <a:srgbClr val="D2232A"/>
                </a:solidFill>
                <a:latin typeface="Calibri"/>
                <a:cs typeface="Calibri"/>
              </a:rPr>
              <a:t>Document </a:t>
            </a:r>
            <a:r>
              <a:rPr sz="3000" spc="85" dirty="0">
                <a:solidFill>
                  <a:srgbClr val="D2232A"/>
                </a:solidFill>
                <a:latin typeface="Calibri"/>
                <a:cs typeface="Calibri"/>
              </a:rPr>
              <a:t>login</a:t>
            </a:r>
            <a:r>
              <a:rPr sz="3000" spc="-16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credentials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3357626"/>
            <a:ext cx="21710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visual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14" dirty="0">
                <a:latin typeface="Calibri"/>
                <a:cs typeface="Calibri"/>
              </a:rPr>
              <a:t>Best</a:t>
            </a:r>
            <a:r>
              <a:rPr sz="3600" b="1" spc="-170" dirty="0">
                <a:latin typeface="Calibri"/>
                <a:cs typeface="Calibri"/>
              </a:rPr>
              <a:t> </a:t>
            </a:r>
            <a:r>
              <a:rPr sz="3600" b="1" spc="105" dirty="0">
                <a:latin typeface="Calibri"/>
                <a:cs typeface="Calibri"/>
              </a:rPr>
              <a:t>Practices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786" y="2524759"/>
            <a:ext cx="4634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Why </a:t>
            </a:r>
            <a:r>
              <a:rPr spc="85" dirty="0"/>
              <a:t>Use </a:t>
            </a:r>
            <a:r>
              <a:rPr spc="140" dirty="0"/>
              <a:t>Social</a:t>
            </a:r>
            <a:r>
              <a:rPr spc="-450" dirty="0"/>
              <a:t> </a:t>
            </a:r>
            <a:r>
              <a:rPr spc="60" dirty="0"/>
              <a:t>Media?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1685" y="3420667"/>
            <a:ext cx="2197100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latin typeface="Calibri"/>
                <a:cs typeface="Calibri"/>
              </a:rPr>
              <a:t>Inexpensive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Immediate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3281426"/>
            <a:ext cx="2171065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visual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Photos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3281426"/>
            <a:ext cx="4466590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visual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  <a:tab pos="3136265" algn="l"/>
                <a:tab pos="3391535" algn="l"/>
              </a:tabLst>
            </a:pPr>
            <a:r>
              <a:rPr sz="3000" spc="30" dirty="0">
                <a:latin typeface="Calibri"/>
                <a:cs typeface="Calibri"/>
              </a:rPr>
              <a:t>P</a:t>
            </a:r>
            <a:r>
              <a:rPr sz="3000" spc="50" dirty="0">
                <a:latin typeface="Calibri"/>
                <a:cs typeface="Calibri"/>
              </a:rPr>
              <a:t>ho</a:t>
            </a:r>
            <a:r>
              <a:rPr sz="3000" spc="10" dirty="0">
                <a:latin typeface="Calibri"/>
                <a:cs typeface="Calibri"/>
              </a:rPr>
              <a:t>t</a:t>
            </a:r>
            <a:r>
              <a:rPr sz="3000" spc="35" dirty="0">
                <a:latin typeface="Calibri"/>
                <a:cs typeface="Calibri"/>
              </a:rPr>
              <a:t>os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650" dirty="0">
                <a:solidFill>
                  <a:srgbClr val="D2232A"/>
                </a:solidFill>
                <a:latin typeface="Calibri"/>
                <a:cs typeface="Calibri"/>
              </a:rPr>
              <a:t>•</a:t>
            </a: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	</a:t>
            </a:r>
            <a:r>
              <a:rPr sz="3000" spc="-80" dirty="0">
                <a:solidFill>
                  <a:srgbClr val="D2232A"/>
                </a:solidFill>
                <a:latin typeface="Calibri"/>
                <a:cs typeface="Calibri"/>
              </a:rPr>
              <a:t>V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ideos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3281426"/>
            <a:ext cx="4466590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visual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  <a:tab pos="3136265" algn="l"/>
                <a:tab pos="3391535" algn="l"/>
              </a:tabLst>
            </a:pPr>
            <a:r>
              <a:rPr sz="3000" spc="30" dirty="0">
                <a:latin typeface="Calibri"/>
                <a:cs typeface="Calibri"/>
              </a:rPr>
              <a:t>P</a:t>
            </a:r>
            <a:r>
              <a:rPr sz="3000" spc="50" dirty="0">
                <a:latin typeface="Calibri"/>
                <a:cs typeface="Calibri"/>
              </a:rPr>
              <a:t>ho</a:t>
            </a:r>
            <a:r>
              <a:rPr sz="3000" spc="10" dirty="0">
                <a:latin typeface="Calibri"/>
                <a:cs typeface="Calibri"/>
              </a:rPr>
              <a:t>t</a:t>
            </a:r>
            <a:r>
              <a:rPr sz="3000" spc="35" dirty="0">
                <a:latin typeface="Calibri"/>
                <a:cs typeface="Calibri"/>
              </a:rPr>
              <a:t>os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650" dirty="0">
                <a:latin typeface="Calibri"/>
                <a:cs typeface="Calibri"/>
              </a:rPr>
              <a:t>•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80" dirty="0">
                <a:latin typeface="Calibri"/>
                <a:cs typeface="Calibri"/>
              </a:rPr>
              <a:t>V</a:t>
            </a:r>
            <a:r>
              <a:rPr sz="3000" spc="40" dirty="0">
                <a:latin typeface="Calibri"/>
                <a:cs typeface="Calibri"/>
              </a:rPr>
              <a:t>ideos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Memes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723" y="3281426"/>
            <a:ext cx="2171065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20" dirty="0">
                <a:latin typeface="Calibri"/>
                <a:cs typeface="Calibri"/>
              </a:rPr>
              <a:t>Make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visual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35" dirty="0">
                <a:latin typeface="Calibri"/>
                <a:cs typeface="Calibri"/>
              </a:rPr>
              <a:t>Photos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dirty="0">
                <a:latin typeface="Calibri"/>
                <a:cs typeface="Calibri"/>
              </a:rPr>
              <a:t>Memes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0923" y="3814826"/>
            <a:ext cx="1796414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700"/>
              </a:spcBef>
              <a:buChar char="•"/>
              <a:tabLst>
                <a:tab pos="267335" algn="l"/>
                <a:tab pos="267970" algn="l"/>
              </a:tabLst>
            </a:pPr>
            <a:r>
              <a:rPr sz="3000" spc="20" dirty="0">
                <a:latin typeface="Calibri"/>
                <a:cs typeface="Calibri"/>
              </a:rPr>
              <a:t>Videos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55" dirty="0">
                <a:solidFill>
                  <a:srgbClr val="D2232A"/>
                </a:solidFill>
                <a:latin typeface="Calibri"/>
                <a:cs typeface="Calibri"/>
              </a:rPr>
              <a:t>D</a:t>
            </a:r>
            <a:r>
              <a:rPr sz="3000" spc="15" dirty="0">
                <a:solidFill>
                  <a:srgbClr val="D2232A"/>
                </a:solidFill>
                <a:latin typeface="Calibri"/>
                <a:cs typeface="Calibri"/>
              </a:rPr>
              <a:t>r</a:t>
            </a:r>
            <a:r>
              <a:rPr sz="3000" spc="-20" dirty="0">
                <a:solidFill>
                  <a:srgbClr val="D2232A"/>
                </a:solidFill>
                <a:latin typeface="Calibri"/>
                <a:cs typeface="Calibri"/>
              </a:rPr>
              <a:t>a</a:t>
            </a:r>
            <a:r>
              <a:rPr sz="3000" spc="85" dirty="0">
                <a:solidFill>
                  <a:srgbClr val="D2232A"/>
                </a:solidFill>
                <a:latin typeface="Calibri"/>
                <a:cs typeface="Calibri"/>
              </a:rPr>
              <a:t>wings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0035" y="3705097"/>
            <a:ext cx="20389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0" dirty="0">
                <a:latin typeface="Calibri"/>
                <a:cs typeface="Calibri"/>
              </a:rPr>
              <a:t>Keep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204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short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7486" y="2753359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14" dirty="0">
                <a:latin typeface="Calibri"/>
                <a:cs typeface="Calibri"/>
              </a:rPr>
              <a:t>Best</a:t>
            </a:r>
            <a:r>
              <a:rPr sz="3600" b="1" spc="-170" dirty="0">
                <a:latin typeface="Calibri"/>
                <a:cs typeface="Calibri"/>
              </a:rPr>
              <a:t> </a:t>
            </a:r>
            <a:r>
              <a:rPr sz="3600" b="1" spc="105" dirty="0">
                <a:latin typeface="Calibri"/>
                <a:cs typeface="Calibri"/>
              </a:rPr>
              <a:t>Practices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0035" y="3628897"/>
            <a:ext cx="3599179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0" dirty="0">
                <a:latin typeface="Calibri"/>
                <a:cs typeface="Calibri"/>
              </a:rPr>
              <a:t>Keep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short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60" dirty="0">
                <a:solidFill>
                  <a:srgbClr val="D2232A"/>
                </a:solidFill>
                <a:latin typeface="Calibri"/>
                <a:cs typeface="Calibri"/>
              </a:rPr>
              <a:t>What’s </a:t>
            </a: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your</a:t>
            </a:r>
            <a:r>
              <a:rPr sz="3000" spc="-9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D2232A"/>
                </a:solidFill>
                <a:latin typeface="Calibri"/>
                <a:cs typeface="Calibri"/>
              </a:rPr>
              <a:t>point?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753359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0035" y="3628897"/>
            <a:ext cx="3599179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0" dirty="0">
                <a:latin typeface="Calibri"/>
                <a:cs typeface="Calibri"/>
              </a:rPr>
              <a:t>Keep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short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60" dirty="0">
                <a:latin typeface="Calibri"/>
                <a:cs typeface="Calibri"/>
              </a:rPr>
              <a:t>What’s </a:t>
            </a:r>
            <a:r>
              <a:rPr sz="3000" spc="20" dirty="0">
                <a:latin typeface="Calibri"/>
                <a:cs typeface="Calibri"/>
              </a:rPr>
              <a:t>your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spc="15" dirty="0">
                <a:latin typeface="Calibri"/>
                <a:cs typeface="Calibri"/>
              </a:rPr>
              <a:t>point?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Edit</a:t>
            </a:r>
            <a:r>
              <a:rPr sz="3000" spc="-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ruthlessly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753359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1588" y="3357626"/>
            <a:ext cx="2007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voice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14" dirty="0">
                <a:latin typeface="Calibri"/>
                <a:cs typeface="Calibri"/>
              </a:rPr>
              <a:t>Best</a:t>
            </a:r>
            <a:r>
              <a:rPr sz="3600" b="1" spc="-170" dirty="0">
                <a:latin typeface="Calibri"/>
                <a:cs typeface="Calibri"/>
              </a:rPr>
              <a:t> </a:t>
            </a:r>
            <a:r>
              <a:rPr sz="3600" b="1" spc="105" dirty="0">
                <a:latin typeface="Calibri"/>
                <a:cs typeface="Calibri"/>
              </a:rPr>
              <a:t>Practices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1588" y="3281426"/>
            <a:ext cx="3201035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3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voice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50" dirty="0">
                <a:solidFill>
                  <a:srgbClr val="D2232A"/>
                </a:solidFill>
                <a:latin typeface="Calibri"/>
                <a:cs typeface="Calibri"/>
              </a:rPr>
              <a:t>Write </a:t>
            </a:r>
            <a:r>
              <a:rPr sz="3000" spc="15" dirty="0">
                <a:solidFill>
                  <a:srgbClr val="D2232A"/>
                </a:solidFill>
                <a:latin typeface="Calibri"/>
                <a:cs typeface="Calibri"/>
              </a:rPr>
              <a:t>to </a:t>
            </a:r>
            <a:r>
              <a:rPr sz="3000" spc="70" dirty="0">
                <a:solidFill>
                  <a:srgbClr val="D2232A"/>
                </a:solidFill>
                <a:latin typeface="Calibri"/>
                <a:cs typeface="Calibri"/>
              </a:rPr>
              <a:t>be</a:t>
            </a:r>
            <a:r>
              <a:rPr sz="3000" spc="-18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read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4510">
              <a:lnSpc>
                <a:spcPct val="100000"/>
              </a:lnSpc>
              <a:spcBef>
                <a:spcPts val="700"/>
              </a:spcBef>
            </a:pPr>
            <a:r>
              <a:rPr spc="30" dirty="0"/>
              <a:t>Have </a:t>
            </a:r>
            <a:r>
              <a:rPr spc="5" dirty="0"/>
              <a:t>a</a:t>
            </a:r>
            <a:r>
              <a:rPr spc="-125" dirty="0"/>
              <a:t> </a:t>
            </a:r>
            <a:r>
              <a:rPr spc="40" dirty="0"/>
              <a:t>voice</a:t>
            </a:r>
          </a:p>
          <a:p>
            <a:pPr marL="116078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1160780" algn="l"/>
                <a:tab pos="1161415" algn="l"/>
              </a:tabLst>
            </a:pPr>
            <a:r>
              <a:rPr spc="-50" dirty="0"/>
              <a:t>Write </a:t>
            </a:r>
            <a:r>
              <a:rPr spc="15" dirty="0"/>
              <a:t>to </a:t>
            </a:r>
            <a:r>
              <a:rPr spc="70" dirty="0"/>
              <a:t>be</a:t>
            </a:r>
            <a:r>
              <a:rPr spc="-110" dirty="0"/>
              <a:t> </a:t>
            </a:r>
            <a:r>
              <a:rPr spc="10" dirty="0"/>
              <a:t>read</a:t>
            </a:r>
          </a:p>
          <a:p>
            <a:pPr marL="116078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1160780" algn="l"/>
                <a:tab pos="1161415" algn="l"/>
              </a:tabLst>
            </a:pPr>
            <a:r>
              <a:rPr spc="-50" dirty="0">
                <a:solidFill>
                  <a:srgbClr val="D2232A"/>
                </a:solidFill>
              </a:rPr>
              <a:t>Write </a:t>
            </a:r>
            <a:r>
              <a:rPr spc="25" dirty="0">
                <a:solidFill>
                  <a:srgbClr val="D2232A"/>
                </a:solidFill>
              </a:rPr>
              <a:t>the way your </a:t>
            </a:r>
            <a:r>
              <a:rPr spc="45" dirty="0">
                <a:solidFill>
                  <a:srgbClr val="D2232A"/>
                </a:solidFill>
              </a:rPr>
              <a:t>audience</a:t>
            </a:r>
            <a:r>
              <a:rPr spc="-275" dirty="0">
                <a:solidFill>
                  <a:srgbClr val="D2232A"/>
                </a:solidFill>
              </a:rPr>
              <a:t> </a:t>
            </a:r>
            <a:r>
              <a:rPr spc="10" dirty="0">
                <a:solidFill>
                  <a:srgbClr val="D2232A"/>
                </a:solidFill>
              </a:rPr>
              <a:t>talks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786" y="2524759"/>
            <a:ext cx="4634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Why </a:t>
            </a:r>
            <a:r>
              <a:rPr spc="85" dirty="0"/>
              <a:t>Use </a:t>
            </a:r>
            <a:r>
              <a:rPr spc="140" dirty="0"/>
              <a:t>Social</a:t>
            </a:r>
            <a:r>
              <a:rPr spc="-450" dirty="0"/>
              <a:t> </a:t>
            </a:r>
            <a:r>
              <a:rPr spc="60" dirty="0"/>
              <a:t>Media?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1685" y="3420667"/>
            <a:ext cx="2197100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latin typeface="Calibri"/>
                <a:cs typeface="Calibri"/>
              </a:rPr>
              <a:t>Inexpensive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0" dirty="0">
                <a:latin typeface="Calibri"/>
                <a:cs typeface="Calibri"/>
              </a:rPr>
              <a:t>Immediate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Interactive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4510">
              <a:lnSpc>
                <a:spcPct val="100000"/>
              </a:lnSpc>
              <a:spcBef>
                <a:spcPts val="700"/>
              </a:spcBef>
            </a:pPr>
            <a:r>
              <a:rPr spc="30" dirty="0"/>
              <a:t>Have </a:t>
            </a:r>
            <a:r>
              <a:rPr spc="5" dirty="0"/>
              <a:t>a</a:t>
            </a:r>
            <a:r>
              <a:rPr spc="-125" dirty="0"/>
              <a:t> </a:t>
            </a:r>
            <a:r>
              <a:rPr spc="40" dirty="0"/>
              <a:t>voice</a:t>
            </a:r>
          </a:p>
          <a:p>
            <a:pPr marL="116078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1160780" algn="l"/>
                <a:tab pos="1161415" algn="l"/>
              </a:tabLst>
            </a:pPr>
            <a:r>
              <a:rPr spc="-50" dirty="0"/>
              <a:t>Write </a:t>
            </a:r>
            <a:r>
              <a:rPr spc="15" dirty="0"/>
              <a:t>to </a:t>
            </a:r>
            <a:r>
              <a:rPr spc="70" dirty="0"/>
              <a:t>be</a:t>
            </a:r>
            <a:r>
              <a:rPr spc="-110" dirty="0"/>
              <a:t> </a:t>
            </a:r>
            <a:r>
              <a:rPr spc="10" dirty="0"/>
              <a:t>read</a:t>
            </a:r>
          </a:p>
          <a:p>
            <a:pPr marL="116078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1160780" algn="l"/>
                <a:tab pos="1161415" algn="l"/>
              </a:tabLst>
            </a:pPr>
            <a:r>
              <a:rPr spc="-50" dirty="0"/>
              <a:t>Write </a:t>
            </a:r>
            <a:r>
              <a:rPr spc="25" dirty="0"/>
              <a:t>the way your </a:t>
            </a:r>
            <a:r>
              <a:rPr spc="45" dirty="0"/>
              <a:t>audience</a:t>
            </a:r>
            <a:r>
              <a:rPr spc="-275" dirty="0"/>
              <a:t> </a:t>
            </a:r>
            <a:r>
              <a:rPr spc="10" dirty="0"/>
              <a:t>talks</a:t>
            </a:r>
          </a:p>
          <a:p>
            <a:pPr marL="117411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1174750" algn="l"/>
                <a:tab pos="1175385" algn="l"/>
              </a:tabLst>
            </a:pPr>
            <a:r>
              <a:rPr spc="50" dirty="0">
                <a:solidFill>
                  <a:srgbClr val="D2232A"/>
                </a:solidFill>
              </a:rPr>
              <a:t>Humor </a:t>
            </a:r>
            <a:r>
              <a:rPr spc="65" dirty="0">
                <a:solidFill>
                  <a:srgbClr val="D2232A"/>
                </a:solidFill>
              </a:rPr>
              <a:t>gets</a:t>
            </a:r>
            <a:r>
              <a:rPr spc="-145" dirty="0">
                <a:solidFill>
                  <a:srgbClr val="D2232A"/>
                </a:solidFill>
              </a:rPr>
              <a:t> </a:t>
            </a:r>
            <a:r>
              <a:rPr spc="20" dirty="0">
                <a:solidFill>
                  <a:srgbClr val="D2232A"/>
                </a:solidFill>
              </a:rPr>
              <a:t>shared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405888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6260" y="3595370"/>
            <a:ext cx="332612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60" dirty="0">
                <a:latin typeface="Calibri"/>
                <a:cs typeface="Calibri"/>
              </a:rPr>
              <a:t>Decide </a:t>
            </a:r>
            <a:r>
              <a:rPr sz="3000" spc="75" dirty="0">
                <a:latin typeface="Calibri"/>
                <a:cs typeface="Calibri"/>
              </a:rPr>
              <a:t>on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frequency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7486" y="2643632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14" dirty="0">
                <a:latin typeface="Calibri"/>
                <a:cs typeface="Calibri"/>
              </a:rPr>
              <a:t>Best</a:t>
            </a:r>
            <a:r>
              <a:rPr sz="3600" b="1" spc="-170" dirty="0">
                <a:latin typeface="Calibri"/>
                <a:cs typeface="Calibri"/>
              </a:rPr>
              <a:t> </a:t>
            </a:r>
            <a:r>
              <a:rPr sz="3600" b="1" spc="105" dirty="0">
                <a:latin typeface="Calibri"/>
                <a:cs typeface="Calibri"/>
              </a:rPr>
              <a:t>Practices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6260" y="3519170"/>
            <a:ext cx="3326129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60" dirty="0">
                <a:latin typeface="Calibri"/>
                <a:cs typeface="Calibri"/>
              </a:rPr>
              <a:t>Decide </a:t>
            </a:r>
            <a:r>
              <a:rPr sz="3000" spc="75" dirty="0">
                <a:latin typeface="Calibri"/>
                <a:cs typeface="Calibri"/>
              </a:rPr>
              <a:t>on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frequency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60" dirty="0">
                <a:solidFill>
                  <a:srgbClr val="D2232A"/>
                </a:solidFill>
                <a:latin typeface="Calibri"/>
                <a:cs typeface="Calibri"/>
              </a:rPr>
              <a:t>How</a:t>
            </a:r>
            <a:r>
              <a:rPr sz="3000" spc="-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D2232A"/>
                </a:solidFill>
                <a:latin typeface="Calibri"/>
                <a:cs typeface="Calibri"/>
              </a:rPr>
              <a:t>often?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643632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6260" y="3519170"/>
            <a:ext cx="3326129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60" dirty="0">
                <a:latin typeface="Calibri"/>
                <a:cs typeface="Calibri"/>
              </a:rPr>
              <a:t>Decide </a:t>
            </a:r>
            <a:r>
              <a:rPr sz="3000" spc="75" dirty="0">
                <a:latin typeface="Calibri"/>
                <a:cs typeface="Calibri"/>
              </a:rPr>
              <a:t>on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frequency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60" dirty="0">
                <a:latin typeface="Calibri"/>
                <a:cs typeface="Calibri"/>
              </a:rPr>
              <a:t>How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often?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Build </a:t>
            </a: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a</a:t>
            </a:r>
            <a:r>
              <a:rPr sz="3000" spc="-16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calendar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643632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6260" y="3519170"/>
            <a:ext cx="4802505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60" dirty="0">
                <a:latin typeface="Calibri"/>
                <a:cs typeface="Calibri"/>
              </a:rPr>
              <a:t>Decide </a:t>
            </a:r>
            <a:r>
              <a:rPr sz="3000" spc="75" dirty="0">
                <a:latin typeface="Calibri"/>
                <a:cs typeface="Calibri"/>
              </a:rPr>
              <a:t>on</a:t>
            </a:r>
            <a:r>
              <a:rPr sz="3000" spc="-155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frequency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60" dirty="0">
                <a:latin typeface="Calibri"/>
                <a:cs typeface="Calibri"/>
              </a:rPr>
              <a:t>How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often?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3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calendar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Repeat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posts </a:t>
            </a: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(6X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per</a:t>
            </a:r>
            <a:r>
              <a:rPr sz="3000" spc="-32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D2232A"/>
                </a:solidFill>
                <a:latin typeface="Calibri"/>
                <a:cs typeface="Calibri"/>
              </a:rPr>
              <a:t>year)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7486" y="2643632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1290320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54961"/>
            <a:ext cx="3694429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" dirty="0">
                <a:latin typeface="Calibri"/>
                <a:cs typeface="Calibri"/>
              </a:rPr>
              <a:t>Interact</a:t>
            </a:r>
            <a:endParaRPr sz="3000">
              <a:latin typeface="Calibri"/>
              <a:cs typeface="Calibri"/>
            </a:endParaRPr>
          </a:p>
          <a:p>
            <a:pPr marL="266065" indent="-253365">
              <a:lnSpc>
                <a:spcPct val="100000"/>
              </a:lnSpc>
              <a:spcBef>
                <a:spcPts val="600"/>
              </a:spcBef>
              <a:buChar char="•"/>
              <a:tabLst>
                <a:tab pos="265430" algn="l"/>
                <a:tab pos="266065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Thanks </a:t>
            </a:r>
            <a:r>
              <a:rPr sz="3000" spc="-30" dirty="0">
                <a:solidFill>
                  <a:srgbClr val="D2232A"/>
                </a:solidFill>
                <a:latin typeface="Calibri"/>
                <a:cs typeface="Calibri"/>
              </a:rPr>
              <a:t>for</a:t>
            </a:r>
            <a:r>
              <a:rPr sz="3000" spc="-19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50" dirty="0">
                <a:solidFill>
                  <a:srgbClr val="D2232A"/>
                </a:solidFill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1290320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54961"/>
            <a:ext cx="3694429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" dirty="0">
                <a:latin typeface="Calibri"/>
                <a:cs typeface="Calibri"/>
              </a:rPr>
              <a:t>Interact</a:t>
            </a:r>
            <a:endParaRPr sz="3000">
              <a:latin typeface="Calibri"/>
              <a:cs typeface="Calibri"/>
            </a:endParaRPr>
          </a:p>
          <a:p>
            <a:pPr marL="266065" indent="-253365">
              <a:lnSpc>
                <a:spcPct val="100000"/>
              </a:lnSpc>
              <a:spcBef>
                <a:spcPts val="600"/>
              </a:spcBef>
              <a:buChar char="•"/>
              <a:tabLst>
                <a:tab pos="265430" algn="l"/>
                <a:tab pos="266065" algn="l"/>
              </a:tabLst>
            </a:pPr>
            <a:r>
              <a:rPr sz="3000" spc="40" dirty="0">
                <a:latin typeface="Calibri"/>
                <a:cs typeface="Calibri"/>
              </a:rPr>
              <a:t>Thanks </a:t>
            </a:r>
            <a:r>
              <a:rPr sz="3000" spc="-30" dirty="0">
                <a:latin typeface="Calibri"/>
                <a:cs typeface="Calibri"/>
              </a:rPr>
              <a:t>for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Ask</a:t>
            </a:r>
            <a:r>
              <a:rPr sz="3000" spc="-5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questions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1290320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54961"/>
            <a:ext cx="3694429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" dirty="0">
                <a:latin typeface="Calibri"/>
                <a:cs typeface="Calibri"/>
              </a:rPr>
              <a:t>Interact</a:t>
            </a:r>
            <a:endParaRPr sz="3000">
              <a:latin typeface="Calibri"/>
              <a:cs typeface="Calibri"/>
            </a:endParaRPr>
          </a:p>
          <a:p>
            <a:pPr marL="266065" indent="-253365">
              <a:lnSpc>
                <a:spcPct val="100000"/>
              </a:lnSpc>
              <a:spcBef>
                <a:spcPts val="600"/>
              </a:spcBef>
              <a:buChar char="•"/>
              <a:tabLst>
                <a:tab pos="265430" algn="l"/>
                <a:tab pos="266065" algn="l"/>
              </a:tabLst>
            </a:pPr>
            <a:r>
              <a:rPr sz="3000" spc="40" dirty="0">
                <a:latin typeface="Calibri"/>
                <a:cs typeface="Calibri"/>
              </a:rPr>
              <a:t>Thanks </a:t>
            </a:r>
            <a:r>
              <a:rPr sz="3000" spc="-30" dirty="0">
                <a:latin typeface="Calibri"/>
                <a:cs typeface="Calibri"/>
              </a:rPr>
              <a:t>for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5" dirty="0">
                <a:latin typeface="Calibri"/>
                <a:cs typeface="Calibri"/>
              </a:rPr>
              <a:t>Ask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questions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solidFill>
                  <a:srgbClr val="D2232A"/>
                </a:solidFill>
                <a:latin typeface="Calibri"/>
                <a:cs typeface="Calibri"/>
              </a:rPr>
              <a:t>Respond </a:t>
            </a:r>
            <a:r>
              <a:rPr sz="3000" spc="15" dirty="0">
                <a:solidFill>
                  <a:srgbClr val="D2232A"/>
                </a:solidFill>
                <a:latin typeface="Calibri"/>
                <a:cs typeface="Calibri"/>
              </a:rPr>
              <a:t>to</a:t>
            </a:r>
            <a:r>
              <a:rPr sz="3000" spc="-19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criticism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1290320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54961"/>
            <a:ext cx="3694429" cy="32258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" dirty="0">
                <a:latin typeface="Calibri"/>
                <a:cs typeface="Calibri"/>
              </a:rPr>
              <a:t>Interact</a:t>
            </a:r>
            <a:endParaRPr sz="3000">
              <a:latin typeface="Calibri"/>
              <a:cs typeface="Calibri"/>
            </a:endParaRPr>
          </a:p>
          <a:p>
            <a:pPr marL="265430" indent="-265430">
              <a:lnSpc>
                <a:spcPct val="100000"/>
              </a:lnSpc>
              <a:spcBef>
                <a:spcPts val="600"/>
              </a:spcBef>
              <a:buChar char="•"/>
              <a:tabLst>
                <a:tab pos="265430" algn="l"/>
                <a:tab pos="266065" algn="l"/>
              </a:tabLst>
            </a:pPr>
            <a:r>
              <a:rPr sz="3000" spc="40" dirty="0">
                <a:latin typeface="Calibri"/>
                <a:cs typeface="Calibri"/>
              </a:rPr>
              <a:t>Thanks </a:t>
            </a:r>
            <a:r>
              <a:rPr sz="3000" spc="-30" dirty="0">
                <a:latin typeface="Calibri"/>
                <a:cs typeface="Calibri"/>
              </a:rPr>
              <a:t>for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5" dirty="0">
                <a:latin typeface="Calibri"/>
                <a:cs typeface="Calibri"/>
              </a:rPr>
              <a:t>Ask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questions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latin typeface="Calibri"/>
                <a:cs typeface="Calibri"/>
              </a:rPr>
              <a:t>Respond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criticism</a:t>
            </a:r>
            <a:endParaRPr sz="3000">
              <a:latin typeface="Calibri"/>
              <a:cs typeface="Calibri"/>
            </a:endParaRPr>
          </a:p>
          <a:p>
            <a:pPr marL="281305" marR="106045" indent="-281305">
              <a:lnSpc>
                <a:spcPts val="4200"/>
              </a:lnSpc>
              <a:spcBef>
                <a:spcPts val="24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Invite </a:t>
            </a: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participation  </a:t>
            </a:r>
            <a:r>
              <a:rPr sz="3000" spc="-25" dirty="0">
                <a:solidFill>
                  <a:srgbClr val="D2232A"/>
                </a:solidFill>
                <a:latin typeface="Calibri"/>
                <a:cs typeface="Calibri"/>
              </a:rPr>
              <a:t>(like, share,</a:t>
            </a:r>
            <a:r>
              <a:rPr sz="3000" spc="-15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follow)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1290320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54961"/>
            <a:ext cx="3694429" cy="32258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" dirty="0">
                <a:latin typeface="Calibri"/>
                <a:cs typeface="Calibri"/>
              </a:rPr>
              <a:t>Interact</a:t>
            </a:r>
            <a:endParaRPr sz="3000">
              <a:latin typeface="Calibri"/>
              <a:cs typeface="Calibri"/>
            </a:endParaRPr>
          </a:p>
          <a:p>
            <a:pPr marL="265430" indent="-265430">
              <a:lnSpc>
                <a:spcPct val="100000"/>
              </a:lnSpc>
              <a:spcBef>
                <a:spcPts val="600"/>
              </a:spcBef>
              <a:buChar char="•"/>
              <a:tabLst>
                <a:tab pos="265430" algn="l"/>
                <a:tab pos="266065" algn="l"/>
              </a:tabLst>
            </a:pPr>
            <a:r>
              <a:rPr sz="3000" spc="40" dirty="0">
                <a:latin typeface="Calibri"/>
                <a:cs typeface="Calibri"/>
              </a:rPr>
              <a:t>Thanks </a:t>
            </a:r>
            <a:r>
              <a:rPr sz="3000" spc="-30" dirty="0">
                <a:latin typeface="Calibri"/>
                <a:cs typeface="Calibri"/>
              </a:rPr>
              <a:t>for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5" dirty="0">
                <a:latin typeface="Calibri"/>
                <a:cs typeface="Calibri"/>
              </a:rPr>
              <a:t>Ask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questions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latin typeface="Calibri"/>
                <a:cs typeface="Calibri"/>
              </a:rPr>
              <a:t>Respond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criticism</a:t>
            </a:r>
            <a:endParaRPr sz="3000">
              <a:latin typeface="Calibri"/>
              <a:cs typeface="Calibri"/>
            </a:endParaRPr>
          </a:p>
          <a:p>
            <a:pPr marL="281305" marR="106045" indent="-281305">
              <a:lnSpc>
                <a:spcPts val="4200"/>
              </a:lnSpc>
              <a:spcBef>
                <a:spcPts val="24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20" dirty="0">
                <a:latin typeface="Calibri"/>
                <a:cs typeface="Calibri"/>
              </a:rPr>
              <a:t>Invite </a:t>
            </a:r>
            <a:r>
              <a:rPr sz="3000" spc="35" dirty="0">
                <a:latin typeface="Calibri"/>
                <a:cs typeface="Calibri"/>
              </a:rPr>
              <a:t>participation  </a:t>
            </a:r>
            <a:r>
              <a:rPr sz="3000" spc="-25" dirty="0">
                <a:latin typeface="Calibri"/>
                <a:cs typeface="Calibri"/>
              </a:rPr>
              <a:t>(like, share,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10" dirty="0">
                <a:latin typeface="Calibri"/>
                <a:cs typeface="Calibri"/>
              </a:rPr>
              <a:t>follow)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5290" y="2388361"/>
            <a:ext cx="345376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Follow</a:t>
            </a:r>
            <a:r>
              <a:rPr sz="3000" spc="-5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D2232A"/>
                </a:solidFill>
                <a:latin typeface="Calibri"/>
                <a:cs typeface="Calibri"/>
              </a:rPr>
              <a:t>others:</a:t>
            </a:r>
            <a:endParaRPr sz="3000">
              <a:latin typeface="Calibri"/>
              <a:cs typeface="Calibri"/>
            </a:endParaRPr>
          </a:p>
          <a:p>
            <a:pPr marL="535305" lvl="1" indent="-251460">
              <a:lnSpc>
                <a:spcPct val="100000"/>
              </a:lnSpc>
              <a:spcBef>
                <a:spcPts val="600"/>
              </a:spcBef>
              <a:buChar char="•"/>
              <a:tabLst>
                <a:tab pos="535305" algn="l"/>
                <a:tab pos="535940" algn="l"/>
              </a:tabLst>
            </a:pP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Your</a:t>
            </a:r>
            <a:r>
              <a:rPr sz="3000" spc="-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  <a:p>
            <a:pPr marL="535305" lvl="1" indent="-251460">
              <a:lnSpc>
                <a:spcPct val="100000"/>
              </a:lnSpc>
              <a:spcBef>
                <a:spcPts val="600"/>
              </a:spcBef>
              <a:buChar char="•"/>
              <a:tabLst>
                <a:tab pos="535305" algn="l"/>
                <a:tab pos="535940" algn="l"/>
              </a:tabLst>
            </a:pP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Your</a:t>
            </a:r>
            <a:r>
              <a:rPr sz="3000" spc="-7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competitors</a:t>
            </a:r>
            <a:endParaRPr sz="3000">
              <a:latin typeface="Calibri"/>
              <a:cs typeface="Calibri"/>
            </a:endParaRPr>
          </a:p>
          <a:p>
            <a:pPr marL="552450" lvl="1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552450" algn="l"/>
                <a:tab pos="553085" algn="l"/>
              </a:tabLst>
            </a:pP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Media </a:t>
            </a:r>
            <a:r>
              <a:rPr sz="3000" spc="-130" dirty="0">
                <a:solidFill>
                  <a:srgbClr val="D2232A"/>
                </a:solidFill>
                <a:latin typeface="Calibri"/>
                <a:cs typeface="Calibri"/>
              </a:rPr>
              <a:t>/</a:t>
            </a:r>
            <a:r>
              <a:rPr sz="3000" spc="-114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reporters</a:t>
            </a:r>
            <a:endParaRPr sz="3000">
              <a:latin typeface="Calibri"/>
              <a:cs typeface="Calibri"/>
            </a:endParaRPr>
          </a:p>
          <a:p>
            <a:pPr marL="552450" lvl="1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552450" algn="l"/>
                <a:tab pos="553085" algn="l"/>
              </a:tabLst>
            </a:pP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Partners </a:t>
            </a:r>
            <a:r>
              <a:rPr sz="3000" spc="-130" dirty="0">
                <a:solidFill>
                  <a:srgbClr val="D2232A"/>
                </a:solidFill>
                <a:latin typeface="Calibri"/>
                <a:cs typeface="Calibri"/>
              </a:rPr>
              <a:t>/</a:t>
            </a:r>
            <a:r>
              <a:rPr sz="3000" spc="-16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vendors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786" y="2524759"/>
            <a:ext cx="4634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Why </a:t>
            </a:r>
            <a:r>
              <a:rPr spc="85" dirty="0"/>
              <a:t>Use </a:t>
            </a:r>
            <a:r>
              <a:rPr spc="140" dirty="0"/>
              <a:t>Social</a:t>
            </a:r>
            <a:r>
              <a:rPr spc="-450" dirty="0"/>
              <a:t> </a:t>
            </a:r>
            <a:r>
              <a:rPr spc="60" dirty="0"/>
              <a:t>Media?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1685" y="3420667"/>
            <a:ext cx="2197100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latin typeface="Calibri"/>
                <a:cs typeface="Calibri"/>
              </a:rPr>
              <a:t>Inexpensive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0" dirty="0">
                <a:latin typeface="Calibri"/>
                <a:cs typeface="Calibri"/>
              </a:rPr>
              <a:t>Immediate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latin typeface="Calibri"/>
                <a:cs typeface="Calibri"/>
              </a:rPr>
              <a:t>Interactive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6729" y="3421562"/>
            <a:ext cx="2094864" cy="1091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4480" marR="5080" indent="-271780">
              <a:lnSpc>
                <a:spcPct val="116599"/>
              </a:lnSpc>
              <a:spcBef>
                <a:spcPts val="95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Sharable  </a:t>
            </a:r>
            <a:r>
              <a:rPr sz="3000" spc="60" dirty="0">
                <a:solidFill>
                  <a:srgbClr val="D2232A"/>
                </a:solidFill>
                <a:latin typeface="Calibri"/>
                <a:cs typeface="Calibri"/>
              </a:rPr>
              <a:t>Sp</a:t>
            </a: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r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eadable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1290320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54961"/>
            <a:ext cx="3694429" cy="32258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" dirty="0">
                <a:latin typeface="Calibri"/>
                <a:cs typeface="Calibri"/>
              </a:rPr>
              <a:t>Interact</a:t>
            </a:r>
            <a:endParaRPr sz="3000">
              <a:latin typeface="Calibri"/>
              <a:cs typeface="Calibri"/>
            </a:endParaRPr>
          </a:p>
          <a:p>
            <a:pPr marL="265430" indent="-265430">
              <a:lnSpc>
                <a:spcPct val="100000"/>
              </a:lnSpc>
              <a:spcBef>
                <a:spcPts val="600"/>
              </a:spcBef>
              <a:buChar char="•"/>
              <a:tabLst>
                <a:tab pos="265430" algn="l"/>
                <a:tab pos="266065" algn="l"/>
              </a:tabLst>
            </a:pPr>
            <a:r>
              <a:rPr sz="3000" spc="40" dirty="0">
                <a:latin typeface="Calibri"/>
                <a:cs typeface="Calibri"/>
              </a:rPr>
              <a:t>Thanks </a:t>
            </a:r>
            <a:r>
              <a:rPr sz="3000" spc="-30" dirty="0">
                <a:latin typeface="Calibri"/>
                <a:cs typeface="Calibri"/>
              </a:rPr>
              <a:t>for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5" dirty="0">
                <a:latin typeface="Calibri"/>
                <a:cs typeface="Calibri"/>
              </a:rPr>
              <a:t>Ask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questions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latin typeface="Calibri"/>
                <a:cs typeface="Calibri"/>
              </a:rPr>
              <a:t>Respond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criticism</a:t>
            </a:r>
            <a:endParaRPr sz="3000">
              <a:latin typeface="Calibri"/>
              <a:cs typeface="Calibri"/>
            </a:endParaRPr>
          </a:p>
          <a:p>
            <a:pPr marL="281305" marR="106045" indent="-281305">
              <a:lnSpc>
                <a:spcPts val="4200"/>
              </a:lnSpc>
              <a:spcBef>
                <a:spcPts val="24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20" dirty="0">
                <a:latin typeface="Calibri"/>
                <a:cs typeface="Calibri"/>
              </a:rPr>
              <a:t>Invite </a:t>
            </a:r>
            <a:r>
              <a:rPr sz="3000" spc="35" dirty="0">
                <a:latin typeface="Calibri"/>
                <a:cs typeface="Calibri"/>
              </a:rPr>
              <a:t>participation  </a:t>
            </a:r>
            <a:r>
              <a:rPr sz="3000" spc="-25" dirty="0">
                <a:latin typeface="Calibri"/>
                <a:cs typeface="Calibri"/>
              </a:rPr>
              <a:t>(like, share,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10" dirty="0">
                <a:latin typeface="Calibri"/>
                <a:cs typeface="Calibri"/>
              </a:rPr>
              <a:t>follow)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5290" y="2388361"/>
            <a:ext cx="4142104" cy="32258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0" dirty="0">
                <a:latin typeface="Calibri"/>
                <a:cs typeface="Calibri"/>
              </a:rPr>
              <a:t>Follow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others:</a:t>
            </a:r>
            <a:endParaRPr sz="3000">
              <a:latin typeface="Calibri"/>
              <a:cs typeface="Calibri"/>
            </a:endParaRPr>
          </a:p>
          <a:p>
            <a:pPr marL="535305" lvl="1" indent="-251460">
              <a:lnSpc>
                <a:spcPct val="100000"/>
              </a:lnSpc>
              <a:spcBef>
                <a:spcPts val="600"/>
              </a:spcBef>
              <a:buChar char="•"/>
              <a:tabLst>
                <a:tab pos="535305" algn="l"/>
                <a:tab pos="535940" algn="l"/>
              </a:tabLst>
            </a:pPr>
            <a:r>
              <a:rPr sz="3000" dirty="0">
                <a:latin typeface="Calibri"/>
                <a:cs typeface="Calibri"/>
              </a:rPr>
              <a:t>Your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5" dirty="0"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  <a:p>
            <a:pPr marL="535305" lvl="1" indent="-251460">
              <a:lnSpc>
                <a:spcPct val="100000"/>
              </a:lnSpc>
              <a:spcBef>
                <a:spcPts val="600"/>
              </a:spcBef>
              <a:buChar char="•"/>
              <a:tabLst>
                <a:tab pos="535305" algn="l"/>
                <a:tab pos="535940" algn="l"/>
              </a:tabLst>
            </a:pPr>
            <a:r>
              <a:rPr sz="3000" dirty="0">
                <a:latin typeface="Calibri"/>
                <a:cs typeface="Calibri"/>
              </a:rPr>
              <a:t>Your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competitors</a:t>
            </a:r>
            <a:endParaRPr sz="3000">
              <a:latin typeface="Calibri"/>
              <a:cs typeface="Calibri"/>
            </a:endParaRPr>
          </a:p>
          <a:p>
            <a:pPr marL="552450" lvl="1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552450" algn="l"/>
                <a:tab pos="553085" algn="l"/>
              </a:tabLst>
            </a:pPr>
            <a:r>
              <a:rPr sz="3000" dirty="0">
                <a:latin typeface="Calibri"/>
                <a:cs typeface="Calibri"/>
              </a:rPr>
              <a:t>Media </a:t>
            </a:r>
            <a:r>
              <a:rPr sz="3000" spc="-130" dirty="0">
                <a:latin typeface="Calibri"/>
                <a:cs typeface="Calibri"/>
              </a:rPr>
              <a:t>/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reporters</a:t>
            </a:r>
            <a:endParaRPr sz="3000">
              <a:latin typeface="Calibri"/>
              <a:cs typeface="Calibri"/>
            </a:endParaRPr>
          </a:p>
          <a:p>
            <a:pPr marL="552450" lvl="1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552450" algn="l"/>
                <a:tab pos="553085" algn="l"/>
              </a:tabLst>
            </a:pPr>
            <a:r>
              <a:rPr sz="3000" dirty="0">
                <a:latin typeface="Calibri"/>
                <a:cs typeface="Calibri"/>
              </a:rPr>
              <a:t>Partners </a:t>
            </a:r>
            <a:r>
              <a:rPr sz="3000" spc="-130" dirty="0">
                <a:latin typeface="Calibri"/>
                <a:cs typeface="Calibri"/>
              </a:rPr>
              <a:t>/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vendors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solidFill>
                  <a:srgbClr val="D2232A"/>
                </a:solidFill>
                <a:latin typeface="Calibri"/>
                <a:cs typeface="Calibri"/>
              </a:rPr>
              <a:t>Comment </a:t>
            </a:r>
            <a:r>
              <a:rPr sz="3000" spc="75" dirty="0">
                <a:solidFill>
                  <a:srgbClr val="D2232A"/>
                </a:solidFill>
                <a:latin typeface="Calibri"/>
                <a:cs typeface="Calibri"/>
              </a:rPr>
              <a:t>on </a:t>
            </a: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their</a:t>
            </a:r>
            <a:r>
              <a:rPr sz="3000" spc="-31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posts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1290320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54961"/>
            <a:ext cx="3694429" cy="32258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5" dirty="0">
                <a:latin typeface="Calibri"/>
                <a:cs typeface="Calibri"/>
              </a:rPr>
              <a:t>Interact</a:t>
            </a:r>
            <a:endParaRPr sz="3000">
              <a:latin typeface="Calibri"/>
              <a:cs typeface="Calibri"/>
            </a:endParaRPr>
          </a:p>
          <a:p>
            <a:pPr marL="265430" indent="-265430">
              <a:lnSpc>
                <a:spcPct val="100000"/>
              </a:lnSpc>
              <a:spcBef>
                <a:spcPts val="600"/>
              </a:spcBef>
              <a:buChar char="•"/>
              <a:tabLst>
                <a:tab pos="265430" algn="l"/>
                <a:tab pos="266065" algn="l"/>
              </a:tabLst>
            </a:pPr>
            <a:r>
              <a:rPr sz="3000" spc="40" dirty="0">
                <a:latin typeface="Calibri"/>
                <a:cs typeface="Calibri"/>
              </a:rPr>
              <a:t>Thanks </a:t>
            </a:r>
            <a:r>
              <a:rPr sz="3000" spc="-30" dirty="0">
                <a:latin typeface="Calibri"/>
                <a:cs typeface="Calibri"/>
              </a:rPr>
              <a:t>for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5" dirty="0">
                <a:latin typeface="Calibri"/>
                <a:cs typeface="Calibri"/>
              </a:rPr>
              <a:t>Ask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questions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latin typeface="Calibri"/>
                <a:cs typeface="Calibri"/>
              </a:rPr>
              <a:t>Respond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criticism</a:t>
            </a:r>
            <a:endParaRPr sz="3000">
              <a:latin typeface="Calibri"/>
              <a:cs typeface="Calibri"/>
            </a:endParaRPr>
          </a:p>
          <a:p>
            <a:pPr marL="281305" marR="106045" indent="-281305">
              <a:lnSpc>
                <a:spcPts val="4200"/>
              </a:lnSpc>
              <a:spcBef>
                <a:spcPts val="24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20" dirty="0">
                <a:latin typeface="Calibri"/>
                <a:cs typeface="Calibri"/>
              </a:rPr>
              <a:t>Invite </a:t>
            </a:r>
            <a:r>
              <a:rPr sz="3000" spc="35" dirty="0">
                <a:latin typeface="Calibri"/>
                <a:cs typeface="Calibri"/>
              </a:rPr>
              <a:t>participation  </a:t>
            </a:r>
            <a:r>
              <a:rPr sz="3000" spc="-25" dirty="0">
                <a:latin typeface="Calibri"/>
                <a:cs typeface="Calibri"/>
              </a:rPr>
              <a:t>(like, share,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10" dirty="0">
                <a:latin typeface="Calibri"/>
                <a:cs typeface="Calibri"/>
              </a:rPr>
              <a:t>follow)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5290" y="2388361"/>
            <a:ext cx="4142104" cy="3759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0" dirty="0">
                <a:latin typeface="Calibri"/>
                <a:cs typeface="Calibri"/>
              </a:rPr>
              <a:t>Follow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others:</a:t>
            </a:r>
            <a:endParaRPr sz="3000">
              <a:latin typeface="Calibri"/>
              <a:cs typeface="Calibri"/>
            </a:endParaRPr>
          </a:p>
          <a:p>
            <a:pPr marL="535305" lvl="1" indent="-251460">
              <a:lnSpc>
                <a:spcPct val="100000"/>
              </a:lnSpc>
              <a:spcBef>
                <a:spcPts val="600"/>
              </a:spcBef>
              <a:buChar char="•"/>
              <a:tabLst>
                <a:tab pos="535305" algn="l"/>
                <a:tab pos="535940" algn="l"/>
              </a:tabLst>
            </a:pPr>
            <a:r>
              <a:rPr sz="3000" dirty="0">
                <a:latin typeface="Calibri"/>
                <a:cs typeface="Calibri"/>
              </a:rPr>
              <a:t>Your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5" dirty="0"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  <a:p>
            <a:pPr marL="535305" lvl="1" indent="-251460">
              <a:lnSpc>
                <a:spcPct val="100000"/>
              </a:lnSpc>
              <a:spcBef>
                <a:spcPts val="600"/>
              </a:spcBef>
              <a:buChar char="•"/>
              <a:tabLst>
                <a:tab pos="535305" algn="l"/>
                <a:tab pos="535940" algn="l"/>
              </a:tabLst>
            </a:pPr>
            <a:r>
              <a:rPr sz="3000" dirty="0">
                <a:latin typeface="Calibri"/>
                <a:cs typeface="Calibri"/>
              </a:rPr>
              <a:t>Your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competitors</a:t>
            </a:r>
            <a:endParaRPr sz="3000">
              <a:latin typeface="Calibri"/>
              <a:cs typeface="Calibri"/>
            </a:endParaRPr>
          </a:p>
          <a:p>
            <a:pPr marL="552450" lvl="1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552450" algn="l"/>
                <a:tab pos="553085" algn="l"/>
              </a:tabLst>
            </a:pPr>
            <a:r>
              <a:rPr sz="3000" dirty="0">
                <a:latin typeface="Calibri"/>
                <a:cs typeface="Calibri"/>
              </a:rPr>
              <a:t>Media </a:t>
            </a:r>
            <a:r>
              <a:rPr sz="3000" spc="-130" dirty="0">
                <a:latin typeface="Calibri"/>
                <a:cs typeface="Calibri"/>
              </a:rPr>
              <a:t>/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reporters</a:t>
            </a:r>
            <a:endParaRPr sz="3000">
              <a:latin typeface="Calibri"/>
              <a:cs typeface="Calibri"/>
            </a:endParaRPr>
          </a:p>
          <a:p>
            <a:pPr marL="552450" lvl="1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552450" algn="l"/>
                <a:tab pos="553085" algn="l"/>
              </a:tabLst>
            </a:pPr>
            <a:r>
              <a:rPr sz="3000" dirty="0">
                <a:latin typeface="Calibri"/>
                <a:cs typeface="Calibri"/>
              </a:rPr>
              <a:t>Partners </a:t>
            </a:r>
            <a:r>
              <a:rPr sz="3000" spc="-130" dirty="0">
                <a:latin typeface="Calibri"/>
                <a:cs typeface="Calibri"/>
              </a:rPr>
              <a:t>/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vendors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latin typeface="Calibri"/>
                <a:cs typeface="Calibri"/>
              </a:rPr>
              <a:t>Comment </a:t>
            </a:r>
            <a:r>
              <a:rPr sz="3000" spc="75" dirty="0">
                <a:latin typeface="Calibri"/>
                <a:cs typeface="Calibri"/>
              </a:rPr>
              <a:t>on </a:t>
            </a:r>
            <a:r>
              <a:rPr sz="3000" spc="5" dirty="0">
                <a:latin typeface="Calibri"/>
                <a:cs typeface="Calibri"/>
              </a:rPr>
              <a:t>their</a:t>
            </a:r>
            <a:r>
              <a:rPr sz="3000" spc="-31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posts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Mention </a:t>
            </a: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them </a:t>
            </a:r>
            <a:r>
              <a:rPr sz="3000" spc="50" dirty="0">
                <a:solidFill>
                  <a:srgbClr val="D2232A"/>
                </a:solidFill>
                <a:latin typeface="Calibri"/>
                <a:cs typeface="Calibri"/>
              </a:rPr>
              <a:t>in</a:t>
            </a:r>
            <a:r>
              <a:rPr sz="3000" spc="-229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yours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152" y="2978150"/>
            <a:ext cx="32867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 </a:t>
            </a:r>
            <a:r>
              <a:rPr sz="3000" spc="40" dirty="0">
                <a:latin typeface="Calibri"/>
                <a:cs typeface="Calibri"/>
              </a:rPr>
              <a:t>Call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30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Action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152" y="2901950"/>
            <a:ext cx="3286760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 </a:t>
            </a:r>
            <a:r>
              <a:rPr sz="3000" spc="40" dirty="0">
                <a:latin typeface="Calibri"/>
                <a:cs typeface="Calibri"/>
              </a:rPr>
              <a:t>Call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30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Action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25" dirty="0">
                <a:solidFill>
                  <a:srgbClr val="D2232A"/>
                </a:solidFill>
                <a:latin typeface="Calibri"/>
                <a:cs typeface="Calibri"/>
              </a:rPr>
              <a:t>Watch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the</a:t>
            </a:r>
            <a:r>
              <a:rPr sz="3000" spc="-10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55" dirty="0">
                <a:solidFill>
                  <a:srgbClr val="D2232A"/>
                </a:solidFill>
                <a:latin typeface="Calibri"/>
                <a:cs typeface="Calibri"/>
              </a:rPr>
              <a:t>video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152" y="2901950"/>
            <a:ext cx="3286760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 </a:t>
            </a:r>
            <a:r>
              <a:rPr sz="3000" spc="40" dirty="0">
                <a:latin typeface="Calibri"/>
                <a:cs typeface="Calibri"/>
              </a:rPr>
              <a:t>Call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30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Action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25" dirty="0">
                <a:latin typeface="Calibri"/>
                <a:cs typeface="Calibri"/>
              </a:rPr>
              <a:t>Watch </a:t>
            </a:r>
            <a:r>
              <a:rPr sz="3000" spc="25" dirty="0">
                <a:latin typeface="Calibri"/>
                <a:cs typeface="Calibri"/>
              </a:rPr>
              <a:t>the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55" dirty="0">
                <a:latin typeface="Calibri"/>
                <a:cs typeface="Calibri"/>
              </a:rPr>
              <a:t>video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Read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the</a:t>
            </a:r>
            <a:r>
              <a:rPr sz="3000" spc="-1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D2232A"/>
                </a:solidFill>
                <a:latin typeface="Calibri"/>
                <a:cs typeface="Calibri"/>
              </a:rPr>
              <a:t>article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152" y="2901950"/>
            <a:ext cx="3286760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 </a:t>
            </a:r>
            <a:r>
              <a:rPr sz="3000" spc="40" dirty="0">
                <a:latin typeface="Calibri"/>
                <a:cs typeface="Calibri"/>
              </a:rPr>
              <a:t>Call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30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Action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25" dirty="0">
                <a:latin typeface="Calibri"/>
                <a:cs typeface="Calibri"/>
              </a:rPr>
              <a:t>Watch </a:t>
            </a:r>
            <a:r>
              <a:rPr sz="3000" spc="25" dirty="0">
                <a:latin typeface="Calibri"/>
                <a:cs typeface="Calibri"/>
              </a:rPr>
              <a:t>the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55" dirty="0">
                <a:latin typeface="Calibri"/>
                <a:cs typeface="Calibri"/>
              </a:rPr>
              <a:t>video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30" dirty="0">
                <a:latin typeface="Calibri"/>
                <a:cs typeface="Calibri"/>
              </a:rPr>
              <a:t>Read </a:t>
            </a:r>
            <a:r>
              <a:rPr sz="3000" spc="25" dirty="0">
                <a:latin typeface="Calibri"/>
                <a:cs typeface="Calibri"/>
              </a:rPr>
              <a:t>the</a:t>
            </a:r>
            <a:r>
              <a:rPr sz="3000" spc="-155" dirty="0">
                <a:latin typeface="Calibri"/>
                <a:cs typeface="Calibri"/>
              </a:rPr>
              <a:t> </a:t>
            </a:r>
            <a:r>
              <a:rPr sz="3000" spc="15" dirty="0">
                <a:latin typeface="Calibri"/>
                <a:cs typeface="Calibri"/>
              </a:rPr>
              <a:t>article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10" dirty="0">
                <a:solidFill>
                  <a:srgbClr val="D2232A"/>
                </a:solidFill>
                <a:latin typeface="Calibri"/>
                <a:cs typeface="Calibri"/>
              </a:rPr>
              <a:t>Visit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our</a:t>
            </a:r>
            <a:r>
              <a:rPr sz="3000" spc="-16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website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152" y="2901950"/>
            <a:ext cx="3286760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 </a:t>
            </a:r>
            <a:r>
              <a:rPr sz="3000" spc="40" dirty="0">
                <a:latin typeface="Calibri"/>
                <a:cs typeface="Calibri"/>
              </a:rPr>
              <a:t>Call </a:t>
            </a:r>
            <a:r>
              <a:rPr sz="3000" spc="15" dirty="0">
                <a:latin typeface="Calibri"/>
                <a:cs typeface="Calibri"/>
              </a:rPr>
              <a:t>to</a:t>
            </a:r>
            <a:r>
              <a:rPr sz="3000" spc="-300" dirty="0">
                <a:latin typeface="Calibri"/>
                <a:cs typeface="Calibri"/>
              </a:rPr>
              <a:t> </a:t>
            </a:r>
            <a:r>
              <a:rPr sz="3000" spc="50" dirty="0">
                <a:latin typeface="Calibri"/>
                <a:cs typeface="Calibri"/>
              </a:rPr>
              <a:t>Action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25" dirty="0">
                <a:latin typeface="Calibri"/>
                <a:cs typeface="Calibri"/>
              </a:rPr>
              <a:t>Watch </a:t>
            </a:r>
            <a:r>
              <a:rPr sz="3000" spc="25" dirty="0">
                <a:latin typeface="Calibri"/>
                <a:cs typeface="Calibri"/>
              </a:rPr>
              <a:t>the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55" dirty="0">
                <a:latin typeface="Calibri"/>
                <a:cs typeface="Calibri"/>
              </a:rPr>
              <a:t>video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30" dirty="0">
                <a:latin typeface="Calibri"/>
                <a:cs typeface="Calibri"/>
              </a:rPr>
              <a:t>Read </a:t>
            </a:r>
            <a:r>
              <a:rPr sz="3000" spc="25" dirty="0">
                <a:latin typeface="Calibri"/>
                <a:cs typeface="Calibri"/>
              </a:rPr>
              <a:t>the</a:t>
            </a:r>
            <a:r>
              <a:rPr sz="3000" spc="-155" dirty="0">
                <a:latin typeface="Calibri"/>
                <a:cs typeface="Calibri"/>
              </a:rPr>
              <a:t> </a:t>
            </a:r>
            <a:r>
              <a:rPr sz="3000" spc="15" dirty="0">
                <a:latin typeface="Calibri"/>
                <a:cs typeface="Calibri"/>
              </a:rPr>
              <a:t>article</a:t>
            </a:r>
            <a:endParaRPr sz="3000">
              <a:latin typeface="Calibri"/>
              <a:cs typeface="Calibri"/>
            </a:endParaRPr>
          </a:p>
          <a:p>
            <a:pPr marL="648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648335" algn="l"/>
                <a:tab pos="648970" algn="l"/>
              </a:tabLst>
            </a:pPr>
            <a:r>
              <a:rPr sz="3000" spc="-10" dirty="0">
                <a:latin typeface="Calibri"/>
                <a:cs typeface="Calibri"/>
              </a:rPr>
              <a:t>Visit </a:t>
            </a:r>
            <a:r>
              <a:rPr sz="3000" spc="25" dirty="0">
                <a:latin typeface="Calibri"/>
                <a:cs typeface="Calibri"/>
              </a:rPr>
              <a:t>our</a:t>
            </a:r>
            <a:r>
              <a:rPr sz="3000" spc="-160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website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85" dirty="0">
                <a:solidFill>
                  <a:srgbClr val="D2232A"/>
                </a:solidFill>
                <a:latin typeface="Calibri"/>
                <a:cs typeface="Calibri"/>
              </a:rPr>
              <a:t>Apply</a:t>
            </a:r>
            <a:r>
              <a:rPr sz="3000" spc="-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online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0" y="2970529"/>
            <a:ext cx="1973580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5" dirty="0">
                <a:latin typeface="Calibri"/>
                <a:cs typeface="Calibri"/>
              </a:rPr>
              <a:t>Track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results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0" y="2970529"/>
            <a:ext cx="2187575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5" dirty="0">
                <a:latin typeface="Calibri"/>
                <a:cs typeface="Calibri"/>
              </a:rPr>
              <a:t>Track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results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10" dirty="0"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Likes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0" y="2970529"/>
            <a:ext cx="2187575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5" dirty="0">
                <a:latin typeface="Calibri"/>
                <a:cs typeface="Calibri"/>
              </a:rPr>
              <a:t>Track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results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10" dirty="0"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45" dirty="0">
                <a:latin typeface="Calibri"/>
                <a:cs typeface="Calibri"/>
              </a:rPr>
              <a:t>Likes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Shares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786" y="2524759"/>
            <a:ext cx="4634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Why </a:t>
            </a:r>
            <a:r>
              <a:rPr spc="85" dirty="0"/>
              <a:t>Use </a:t>
            </a:r>
            <a:r>
              <a:rPr spc="140" dirty="0"/>
              <a:t>Social</a:t>
            </a:r>
            <a:r>
              <a:rPr spc="-450" dirty="0"/>
              <a:t> </a:t>
            </a:r>
            <a:r>
              <a:rPr spc="60" dirty="0"/>
              <a:t>Media?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1685" y="3420667"/>
            <a:ext cx="2197100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40" dirty="0">
                <a:latin typeface="Calibri"/>
                <a:cs typeface="Calibri"/>
              </a:rPr>
              <a:t>Inexpensive</a:t>
            </a:r>
            <a:endParaRPr sz="3000">
              <a:latin typeface="Calibri"/>
              <a:cs typeface="Calibri"/>
            </a:endParaRPr>
          </a:p>
          <a:p>
            <a:pPr marL="2825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1940" algn="l"/>
                <a:tab pos="283210" algn="l"/>
              </a:tabLst>
            </a:pPr>
            <a:r>
              <a:rPr sz="3000" spc="30" dirty="0">
                <a:latin typeface="Calibri"/>
                <a:cs typeface="Calibri"/>
              </a:rPr>
              <a:t>Immediate</a:t>
            </a:r>
            <a:endParaRPr sz="3000">
              <a:latin typeface="Calibri"/>
              <a:cs typeface="Calibri"/>
            </a:endParaRPr>
          </a:p>
          <a:p>
            <a:pPr marL="283210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83210" algn="l"/>
                <a:tab pos="283845" algn="l"/>
              </a:tabLst>
            </a:pPr>
            <a:r>
              <a:rPr sz="3000" spc="5" dirty="0">
                <a:latin typeface="Calibri"/>
                <a:cs typeface="Calibri"/>
              </a:rPr>
              <a:t>Interactive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6729" y="3421562"/>
            <a:ext cx="2495550" cy="1625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4480" marR="405765" indent="-271780">
              <a:lnSpc>
                <a:spcPct val="116599"/>
              </a:lnSpc>
              <a:spcBef>
                <a:spcPts val="95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0" dirty="0">
                <a:latin typeface="Calibri"/>
                <a:cs typeface="Calibri"/>
              </a:rPr>
              <a:t>Sharable  </a:t>
            </a:r>
            <a:r>
              <a:rPr sz="3000" spc="60" dirty="0">
                <a:latin typeface="Calibri"/>
                <a:cs typeface="Calibri"/>
              </a:rPr>
              <a:t>Sp</a:t>
            </a:r>
            <a:r>
              <a:rPr sz="3000" dirty="0">
                <a:latin typeface="Calibri"/>
                <a:cs typeface="Calibri"/>
              </a:rPr>
              <a:t>r</a:t>
            </a:r>
            <a:r>
              <a:rPr sz="3000" spc="40" dirty="0">
                <a:latin typeface="Calibri"/>
                <a:cs typeface="Calibri"/>
              </a:rPr>
              <a:t>eadable</a:t>
            </a:r>
            <a:endParaRPr sz="3000">
              <a:latin typeface="Calibri"/>
              <a:cs typeface="Calibri"/>
            </a:endParaRPr>
          </a:p>
          <a:p>
            <a:pPr marL="269240" indent="-255270">
              <a:lnSpc>
                <a:spcPct val="100000"/>
              </a:lnSpc>
              <a:spcBef>
                <a:spcPts val="605"/>
              </a:spcBef>
              <a:buChar char="•"/>
              <a:tabLst>
                <a:tab pos="269240" algn="l"/>
                <a:tab pos="269875" algn="l"/>
              </a:tabLst>
            </a:pPr>
            <a:r>
              <a:rPr sz="3000" spc="-30" dirty="0">
                <a:solidFill>
                  <a:srgbClr val="D2232A"/>
                </a:solidFill>
                <a:latin typeface="Calibri"/>
                <a:cs typeface="Calibri"/>
              </a:rPr>
              <a:t>Viral</a:t>
            </a:r>
            <a:r>
              <a:rPr sz="3000" spc="-8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potential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0" y="2970529"/>
            <a:ext cx="241490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5" dirty="0">
                <a:latin typeface="Calibri"/>
                <a:cs typeface="Calibri"/>
              </a:rPr>
              <a:t>Track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results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10" dirty="0"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45" dirty="0">
                <a:latin typeface="Calibri"/>
                <a:cs typeface="Calibri"/>
              </a:rPr>
              <a:t>Likes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20" dirty="0">
                <a:latin typeface="Calibri"/>
                <a:cs typeface="Calibri"/>
              </a:rPr>
              <a:t>Shares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55" dirty="0">
                <a:solidFill>
                  <a:srgbClr val="D2232A"/>
                </a:solidFill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0" y="2970529"/>
            <a:ext cx="241490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5" dirty="0">
                <a:latin typeface="Calibri"/>
                <a:cs typeface="Calibri"/>
              </a:rPr>
              <a:t>Track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results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10" dirty="0"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45" dirty="0">
                <a:latin typeface="Calibri"/>
                <a:cs typeface="Calibri"/>
              </a:rPr>
              <a:t>Likes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20" dirty="0">
                <a:latin typeface="Calibri"/>
                <a:cs typeface="Calibri"/>
              </a:rPr>
              <a:t>Shares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55" dirty="0"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31409" y="3485641"/>
            <a:ext cx="2367280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700"/>
              </a:spcBef>
              <a:buChar char="•"/>
              <a:tabLst>
                <a:tab pos="267335" algn="l"/>
                <a:tab pos="267970" algn="l"/>
              </a:tabLst>
            </a:pPr>
            <a:r>
              <a:rPr sz="3000" spc="-20" dirty="0">
                <a:solidFill>
                  <a:srgbClr val="D2232A"/>
                </a:solidFill>
                <a:latin typeface="Calibri"/>
                <a:cs typeface="Calibri"/>
              </a:rPr>
              <a:t>What</a:t>
            </a:r>
            <a:r>
              <a:rPr sz="3000" spc="-7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works</a:t>
            </a:r>
            <a:endParaRPr sz="3000">
              <a:latin typeface="Calibri"/>
              <a:cs typeface="Calibri"/>
            </a:endParaRPr>
          </a:p>
          <a:p>
            <a:pPr marL="267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67335" algn="l"/>
                <a:tab pos="267970" algn="l"/>
              </a:tabLst>
            </a:pPr>
            <a:r>
              <a:rPr sz="3000" spc="-20" dirty="0">
                <a:solidFill>
                  <a:srgbClr val="D2232A"/>
                </a:solidFill>
                <a:latin typeface="Calibri"/>
                <a:cs typeface="Calibri"/>
              </a:rPr>
              <a:t>What</a:t>
            </a:r>
            <a:r>
              <a:rPr sz="3000" spc="-11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doesn’t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0" y="2970529"/>
            <a:ext cx="241490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5" dirty="0">
                <a:latin typeface="Calibri"/>
                <a:cs typeface="Calibri"/>
              </a:rPr>
              <a:t>Track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results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10" dirty="0">
                <a:latin typeface="Calibri"/>
                <a:cs typeface="Calibri"/>
              </a:rPr>
              <a:t>Followers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45" dirty="0">
                <a:latin typeface="Calibri"/>
                <a:cs typeface="Calibri"/>
              </a:rPr>
              <a:t>Likes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20" dirty="0">
                <a:latin typeface="Calibri"/>
                <a:cs typeface="Calibri"/>
              </a:rPr>
              <a:t>Shares</a:t>
            </a:r>
            <a:endParaRPr sz="3000">
              <a:latin typeface="Calibri"/>
              <a:cs typeface="Calibri"/>
            </a:endParaRPr>
          </a:p>
          <a:p>
            <a:pPr marL="662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662305" algn="l"/>
                <a:tab pos="662940" algn="l"/>
              </a:tabLst>
            </a:pPr>
            <a:r>
              <a:rPr sz="3000" spc="55" dirty="0">
                <a:latin typeface="Calibri"/>
                <a:cs typeface="Calibri"/>
              </a:rPr>
              <a:t>Comments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31409" y="3485641"/>
            <a:ext cx="268033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700"/>
              </a:spcBef>
              <a:buChar char="•"/>
              <a:tabLst>
                <a:tab pos="267335" algn="l"/>
                <a:tab pos="267970" algn="l"/>
              </a:tabLst>
            </a:pPr>
            <a:r>
              <a:rPr sz="3000" spc="-20" dirty="0">
                <a:latin typeface="Calibri"/>
                <a:cs typeface="Calibri"/>
              </a:rPr>
              <a:t>What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20" dirty="0">
                <a:latin typeface="Calibri"/>
                <a:cs typeface="Calibri"/>
              </a:rPr>
              <a:t>works</a:t>
            </a:r>
            <a:endParaRPr sz="3000">
              <a:latin typeface="Calibri"/>
              <a:cs typeface="Calibri"/>
            </a:endParaRPr>
          </a:p>
          <a:p>
            <a:pPr marL="2679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67335" algn="l"/>
                <a:tab pos="267970" algn="l"/>
              </a:tabLst>
            </a:pPr>
            <a:r>
              <a:rPr sz="3000" spc="-20" dirty="0">
                <a:latin typeface="Calibri"/>
                <a:cs typeface="Calibri"/>
              </a:rPr>
              <a:t>What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doesn’t</a:t>
            </a:r>
            <a:endParaRPr sz="3000">
              <a:latin typeface="Calibri"/>
              <a:cs typeface="Calibri"/>
            </a:endParaRPr>
          </a:p>
          <a:p>
            <a:pPr marL="508000" lvl="1" indent="-253365">
              <a:lnSpc>
                <a:spcPct val="100000"/>
              </a:lnSpc>
              <a:spcBef>
                <a:spcPts val="600"/>
              </a:spcBef>
              <a:buChar char="•"/>
              <a:tabLst>
                <a:tab pos="508000" algn="l"/>
                <a:tab pos="508634" algn="l"/>
              </a:tabLst>
            </a:pP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Time </a:t>
            </a:r>
            <a:r>
              <a:rPr sz="3000" spc="10" dirty="0">
                <a:solidFill>
                  <a:srgbClr val="D2232A"/>
                </a:solidFill>
                <a:latin typeface="Calibri"/>
                <a:cs typeface="Calibri"/>
              </a:rPr>
              <a:t>of</a:t>
            </a:r>
            <a:r>
              <a:rPr sz="3000" spc="-14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50" dirty="0">
                <a:solidFill>
                  <a:srgbClr val="D2232A"/>
                </a:solidFill>
                <a:latin typeface="Calibri"/>
                <a:cs typeface="Calibri"/>
              </a:rPr>
              <a:t>day</a:t>
            </a:r>
            <a:endParaRPr sz="3000">
              <a:latin typeface="Calibri"/>
              <a:cs typeface="Calibri"/>
            </a:endParaRPr>
          </a:p>
          <a:p>
            <a:pPr marL="508000" lvl="1" indent="-253365">
              <a:lnSpc>
                <a:spcPct val="100000"/>
              </a:lnSpc>
              <a:spcBef>
                <a:spcPts val="600"/>
              </a:spcBef>
              <a:buChar char="•"/>
              <a:tabLst>
                <a:tab pos="508000" algn="l"/>
                <a:tab pos="508634" algn="l"/>
              </a:tabLst>
            </a:pPr>
            <a:r>
              <a:rPr sz="3000" spc="15" dirty="0">
                <a:solidFill>
                  <a:srgbClr val="D2232A"/>
                </a:solidFill>
                <a:latin typeface="Calibri"/>
                <a:cs typeface="Calibri"/>
              </a:rPr>
              <a:t>Topic</a:t>
            </a:r>
            <a:endParaRPr sz="3000">
              <a:latin typeface="Calibri"/>
              <a:cs typeface="Calibri"/>
            </a:endParaRPr>
          </a:p>
          <a:p>
            <a:pPr marL="523875" lvl="1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523875" algn="l"/>
                <a:tab pos="524510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Photo </a:t>
            </a:r>
            <a:r>
              <a:rPr sz="3000" spc="-130" dirty="0">
                <a:solidFill>
                  <a:srgbClr val="D2232A"/>
                </a:solidFill>
                <a:latin typeface="Calibri"/>
                <a:cs typeface="Calibri"/>
              </a:rPr>
              <a:t>/</a:t>
            </a:r>
            <a:r>
              <a:rPr sz="3000" spc="-31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Video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132" y="3051302"/>
            <a:ext cx="24593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20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base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132" y="2975102"/>
            <a:ext cx="3731895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base</a:t>
            </a:r>
            <a:endParaRPr sz="3000">
              <a:latin typeface="Calibri"/>
              <a:cs typeface="Calibri"/>
            </a:endParaRPr>
          </a:p>
          <a:p>
            <a:pPr marL="2933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93370" algn="l"/>
                <a:tab pos="294005" algn="l"/>
              </a:tabLst>
            </a:pPr>
            <a:r>
              <a:rPr sz="3000" spc="-85" dirty="0">
                <a:solidFill>
                  <a:srgbClr val="D2232A"/>
                </a:solidFill>
                <a:latin typeface="Calibri"/>
                <a:cs typeface="Calibri"/>
              </a:rPr>
              <a:t>Who’s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your</a:t>
            </a:r>
            <a:r>
              <a:rPr sz="3000" spc="-7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audience?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132" y="2975102"/>
            <a:ext cx="3731895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base</a:t>
            </a:r>
            <a:endParaRPr sz="3000">
              <a:latin typeface="Calibri"/>
              <a:cs typeface="Calibri"/>
            </a:endParaRPr>
          </a:p>
          <a:p>
            <a:pPr marL="2933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93370" algn="l"/>
                <a:tab pos="294005" algn="l"/>
              </a:tabLst>
            </a:pPr>
            <a:r>
              <a:rPr sz="3000" spc="-85" dirty="0">
                <a:latin typeface="Calibri"/>
                <a:cs typeface="Calibri"/>
              </a:rPr>
              <a:t>Who’s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20" dirty="0">
                <a:latin typeface="Calibri"/>
                <a:cs typeface="Calibri"/>
              </a:rPr>
              <a:t>audience?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Have </a:t>
            </a: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a</a:t>
            </a:r>
            <a:r>
              <a:rPr sz="3000" spc="-13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85" dirty="0">
                <a:solidFill>
                  <a:srgbClr val="D2232A"/>
                </a:solidFill>
                <a:latin typeface="Calibri"/>
                <a:cs typeface="Calibri"/>
              </a:rPr>
              <a:t>goal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132" y="2975102"/>
            <a:ext cx="3731895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base</a:t>
            </a:r>
            <a:endParaRPr sz="3000">
              <a:latin typeface="Calibri"/>
              <a:cs typeface="Calibri"/>
            </a:endParaRPr>
          </a:p>
          <a:p>
            <a:pPr marL="2933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93370" algn="l"/>
                <a:tab pos="294005" algn="l"/>
              </a:tabLst>
            </a:pPr>
            <a:r>
              <a:rPr sz="3000" spc="-85" dirty="0">
                <a:latin typeface="Calibri"/>
                <a:cs typeface="Calibri"/>
              </a:rPr>
              <a:t>Who’s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20" dirty="0">
                <a:latin typeface="Calibri"/>
                <a:cs typeface="Calibri"/>
              </a:rPr>
              <a:t>audience?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80" dirty="0">
                <a:latin typeface="Calibri"/>
                <a:cs typeface="Calibri"/>
              </a:rPr>
              <a:t> </a:t>
            </a:r>
            <a:r>
              <a:rPr sz="3000" spc="85" dirty="0">
                <a:latin typeface="Calibri"/>
                <a:cs typeface="Calibri"/>
              </a:rPr>
              <a:t>goal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Have </a:t>
            </a: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a</a:t>
            </a:r>
            <a:r>
              <a:rPr sz="3000" spc="-19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60" dirty="0">
                <a:solidFill>
                  <a:srgbClr val="D2232A"/>
                </a:solidFill>
                <a:latin typeface="Calibri"/>
                <a:cs typeface="Calibri"/>
              </a:rPr>
              <a:t>plan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132" y="2975102"/>
            <a:ext cx="373189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base</a:t>
            </a:r>
            <a:endParaRPr sz="3000">
              <a:latin typeface="Calibri"/>
              <a:cs typeface="Calibri"/>
            </a:endParaRPr>
          </a:p>
          <a:p>
            <a:pPr marL="2933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93370" algn="l"/>
                <a:tab pos="294005" algn="l"/>
              </a:tabLst>
            </a:pPr>
            <a:r>
              <a:rPr sz="3000" spc="-85" dirty="0">
                <a:latin typeface="Calibri"/>
                <a:cs typeface="Calibri"/>
              </a:rPr>
              <a:t>Who’s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20" dirty="0">
                <a:latin typeface="Calibri"/>
                <a:cs typeface="Calibri"/>
              </a:rPr>
              <a:t>audience?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80" dirty="0">
                <a:latin typeface="Calibri"/>
                <a:cs typeface="Calibri"/>
              </a:rPr>
              <a:t> </a:t>
            </a:r>
            <a:r>
              <a:rPr sz="3000" spc="85" dirty="0">
                <a:latin typeface="Calibri"/>
                <a:cs typeface="Calibri"/>
              </a:rPr>
              <a:t>goal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60" dirty="0">
                <a:latin typeface="Calibri"/>
                <a:cs typeface="Calibri"/>
              </a:rPr>
              <a:t>plan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60" dirty="0">
                <a:solidFill>
                  <a:srgbClr val="D2232A"/>
                </a:solidFill>
                <a:latin typeface="Calibri"/>
                <a:cs typeface="Calibri"/>
              </a:rPr>
              <a:t>Links </a:t>
            </a:r>
            <a:r>
              <a:rPr sz="3000" spc="75" dirty="0">
                <a:solidFill>
                  <a:srgbClr val="D2232A"/>
                </a:solidFill>
                <a:latin typeface="Calibri"/>
                <a:cs typeface="Calibri"/>
              </a:rPr>
              <a:t>on</a:t>
            </a:r>
            <a:r>
              <a:rPr sz="3000" spc="-16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website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132" y="2975102"/>
            <a:ext cx="373189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base</a:t>
            </a:r>
            <a:endParaRPr sz="3000">
              <a:latin typeface="Calibri"/>
              <a:cs typeface="Calibri"/>
            </a:endParaRPr>
          </a:p>
          <a:p>
            <a:pPr marL="2933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93370" algn="l"/>
                <a:tab pos="294005" algn="l"/>
              </a:tabLst>
            </a:pPr>
            <a:r>
              <a:rPr sz="3000" spc="-85" dirty="0">
                <a:latin typeface="Calibri"/>
                <a:cs typeface="Calibri"/>
              </a:rPr>
              <a:t>Who’s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20" dirty="0">
                <a:latin typeface="Calibri"/>
                <a:cs typeface="Calibri"/>
              </a:rPr>
              <a:t>audience?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80" dirty="0">
                <a:latin typeface="Calibri"/>
                <a:cs typeface="Calibri"/>
              </a:rPr>
              <a:t> </a:t>
            </a:r>
            <a:r>
              <a:rPr sz="3000" spc="85" dirty="0">
                <a:latin typeface="Calibri"/>
                <a:cs typeface="Calibri"/>
              </a:rPr>
              <a:t>goal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60" dirty="0">
                <a:latin typeface="Calibri"/>
                <a:cs typeface="Calibri"/>
              </a:rPr>
              <a:t>plan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60" dirty="0">
                <a:latin typeface="Calibri"/>
                <a:cs typeface="Calibri"/>
              </a:rPr>
              <a:t>Links </a:t>
            </a:r>
            <a:r>
              <a:rPr sz="3000" spc="75" dirty="0">
                <a:latin typeface="Calibri"/>
                <a:cs typeface="Calibri"/>
              </a:rPr>
              <a:t>on</a:t>
            </a:r>
            <a:r>
              <a:rPr sz="3000" spc="-165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website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3930" y="3612134"/>
            <a:ext cx="24384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1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solidFill>
                  <a:srgbClr val="D2232A"/>
                </a:solidFill>
                <a:latin typeface="Calibri"/>
                <a:cs typeface="Calibri"/>
              </a:rPr>
              <a:t>Links </a:t>
            </a:r>
            <a:r>
              <a:rPr sz="3000" spc="50" dirty="0">
                <a:solidFill>
                  <a:srgbClr val="D2232A"/>
                </a:solidFill>
                <a:latin typeface="Calibri"/>
                <a:cs typeface="Calibri"/>
              </a:rPr>
              <a:t>in</a:t>
            </a:r>
            <a:r>
              <a:rPr sz="3000" spc="-22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email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132" y="2975102"/>
            <a:ext cx="373189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base</a:t>
            </a:r>
            <a:endParaRPr sz="3000">
              <a:latin typeface="Calibri"/>
              <a:cs typeface="Calibri"/>
            </a:endParaRPr>
          </a:p>
          <a:p>
            <a:pPr marL="2933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93370" algn="l"/>
                <a:tab pos="294005" algn="l"/>
              </a:tabLst>
            </a:pPr>
            <a:r>
              <a:rPr sz="3000" spc="-85" dirty="0">
                <a:latin typeface="Calibri"/>
                <a:cs typeface="Calibri"/>
              </a:rPr>
              <a:t>Who’s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20" dirty="0">
                <a:latin typeface="Calibri"/>
                <a:cs typeface="Calibri"/>
              </a:rPr>
              <a:t>audience?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80" dirty="0">
                <a:latin typeface="Calibri"/>
                <a:cs typeface="Calibri"/>
              </a:rPr>
              <a:t> </a:t>
            </a:r>
            <a:r>
              <a:rPr sz="3000" spc="85" dirty="0">
                <a:latin typeface="Calibri"/>
                <a:cs typeface="Calibri"/>
              </a:rPr>
              <a:t>goal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60" dirty="0">
                <a:latin typeface="Calibri"/>
                <a:cs typeface="Calibri"/>
              </a:rPr>
              <a:t>plan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60" dirty="0">
                <a:latin typeface="Calibri"/>
                <a:cs typeface="Calibri"/>
              </a:rPr>
              <a:t>Links </a:t>
            </a:r>
            <a:r>
              <a:rPr sz="3000" spc="75" dirty="0">
                <a:latin typeface="Calibri"/>
                <a:cs typeface="Calibri"/>
              </a:rPr>
              <a:t>on</a:t>
            </a:r>
            <a:r>
              <a:rPr sz="3000" spc="-165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website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3930" y="3535934"/>
            <a:ext cx="3604260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latin typeface="Calibri"/>
                <a:cs typeface="Calibri"/>
              </a:rPr>
              <a:t>Links </a:t>
            </a:r>
            <a:r>
              <a:rPr sz="3000" spc="50" dirty="0">
                <a:latin typeface="Calibri"/>
                <a:cs typeface="Calibri"/>
              </a:rPr>
              <a:t>in</a:t>
            </a:r>
            <a:r>
              <a:rPr sz="3000" spc="-160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email</a:t>
            </a:r>
            <a:endParaRPr sz="3000">
              <a:latin typeface="Calibri"/>
              <a:cs typeface="Calibri"/>
            </a:endParaRPr>
          </a:p>
          <a:p>
            <a:pPr marL="2813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25" dirty="0">
                <a:solidFill>
                  <a:srgbClr val="D2232A"/>
                </a:solidFill>
                <a:latin typeface="Calibri"/>
                <a:cs typeface="Calibri"/>
              </a:rPr>
              <a:t>Buttons </a:t>
            </a:r>
            <a:r>
              <a:rPr sz="3000" spc="50" dirty="0">
                <a:solidFill>
                  <a:srgbClr val="D2232A"/>
                </a:solidFill>
                <a:latin typeface="Calibri"/>
                <a:cs typeface="Calibri"/>
              </a:rPr>
              <a:t>in </a:t>
            </a: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ads </a:t>
            </a:r>
            <a:r>
              <a:rPr sz="3000" spc="-130" dirty="0">
                <a:solidFill>
                  <a:srgbClr val="D2232A"/>
                </a:solidFill>
                <a:latin typeface="Calibri"/>
                <a:cs typeface="Calibri"/>
              </a:rPr>
              <a:t>/</a:t>
            </a:r>
            <a:r>
              <a:rPr sz="3000" spc="-37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print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0274" y="1622437"/>
            <a:ext cx="4298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0" dirty="0"/>
              <a:t>Social </a:t>
            </a:r>
            <a:r>
              <a:rPr spc="85" dirty="0"/>
              <a:t>Media</a:t>
            </a:r>
            <a:r>
              <a:rPr spc="-350" dirty="0"/>
              <a:t> </a:t>
            </a:r>
            <a:r>
              <a:rPr spc="105" dirty="0"/>
              <a:t>Barriers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132" y="2975102"/>
            <a:ext cx="373189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40" dirty="0">
                <a:latin typeface="Calibri"/>
                <a:cs typeface="Calibri"/>
              </a:rPr>
              <a:t>Build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40" dirty="0">
                <a:latin typeface="Calibri"/>
                <a:cs typeface="Calibri"/>
              </a:rPr>
              <a:t>base</a:t>
            </a:r>
            <a:endParaRPr sz="3000">
              <a:latin typeface="Calibri"/>
              <a:cs typeface="Calibri"/>
            </a:endParaRPr>
          </a:p>
          <a:p>
            <a:pPr marL="293370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93370" algn="l"/>
                <a:tab pos="294005" algn="l"/>
              </a:tabLst>
            </a:pPr>
            <a:r>
              <a:rPr sz="3000" spc="-85" dirty="0">
                <a:latin typeface="Calibri"/>
                <a:cs typeface="Calibri"/>
              </a:rPr>
              <a:t>Who’s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20" dirty="0">
                <a:latin typeface="Calibri"/>
                <a:cs typeface="Calibri"/>
              </a:rPr>
              <a:t>audience?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80" dirty="0">
                <a:latin typeface="Calibri"/>
                <a:cs typeface="Calibri"/>
              </a:rPr>
              <a:t> </a:t>
            </a:r>
            <a:r>
              <a:rPr sz="3000" spc="85" dirty="0">
                <a:latin typeface="Calibri"/>
                <a:cs typeface="Calibri"/>
              </a:rPr>
              <a:t>goal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30" dirty="0">
                <a:latin typeface="Calibri"/>
                <a:cs typeface="Calibri"/>
              </a:rPr>
              <a:t>Have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90" dirty="0">
                <a:latin typeface="Calibri"/>
                <a:cs typeface="Calibri"/>
              </a:rPr>
              <a:t> </a:t>
            </a:r>
            <a:r>
              <a:rPr sz="3000" spc="60" dirty="0">
                <a:latin typeface="Calibri"/>
                <a:cs typeface="Calibri"/>
              </a:rPr>
              <a:t>plan</a:t>
            </a:r>
            <a:endParaRPr sz="3000">
              <a:latin typeface="Calibri"/>
              <a:cs typeface="Calibri"/>
            </a:endParaRPr>
          </a:p>
          <a:p>
            <a:pPr marL="306705" indent="-268605">
              <a:lnSpc>
                <a:spcPct val="100000"/>
              </a:lnSpc>
              <a:spcBef>
                <a:spcPts val="600"/>
              </a:spcBef>
              <a:buChar char="•"/>
              <a:tabLst>
                <a:tab pos="306705" algn="l"/>
                <a:tab pos="307340" algn="l"/>
              </a:tabLst>
            </a:pPr>
            <a:r>
              <a:rPr sz="3000" spc="60" dirty="0">
                <a:latin typeface="Calibri"/>
                <a:cs typeface="Calibri"/>
              </a:rPr>
              <a:t>Links </a:t>
            </a:r>
            <a:r>
              <a:rPr sz="3000" spc="75" dirty="0">
                <a:latin typeface="Calibri"/>
                <a:cs typeface="Calibri"/>
              </a:rPr>
              <a:t>on</a:t>
            </a:r>
            <a:r>
              <a:rPr sz="3000" spc="-165" dirty="0">
                <a:latin typeface="Calibri"/>
                <a:cs typeface="Calibri"/>
              </a:rPr>
              <a:t> </a:t>
            </a:r>
            <a:r>
              <a:rPr sz="3000" spc="25" dirty="0">
                <a:latin typeface="Calibri"/>
                <a:cs typeface="Calibri"/>
              </a:rPr>
              <a:t>website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3930" y="3535934"/>
            <a:ext cx="3604260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3845" indent="-271145">
              <a:lnSpc>
                <a:spcPct val="100000"/>
              </a:lnSpc>
              <a:spcBef>
                <a:spcPts val="7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60" dirty="0">
                <a:latin typeface="Calibri"/>
                <a:cs typeface="Calibri"/>
              </a:rPr>
              <a:t>Links </a:t>
            </a:r>
            <a:r>
              <a:rPr sz="3000" spc="50" dirty="0">
                <a:latin typeface="Calibri"/>
                <a:cs typeface="Calibri"/>
              </a:rPr>
              <a:t>in</a:t>
            </a:r>
            <a:r>
              <a:rPr sz="3000" spc="-160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email</a:t>
            </a:r>
            <a:endParaRPr sz="3000">
              <a:latin typeface="Calibri"/>
              <a:cs typeface="Calibri"/>
            </a:endParaRPr>
          </a:p>
          <a:p>
            <a:pPr marL="283845" indent="-271145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25" dirty="0">
                <a:latin typeface="Calibri"/>
                <a:cs typeface="Calibri"/>
              </a:rPr>
              <a:t>Buttons </a:t>
            </a:r>
            <a:r>
              <a:rPr sz="3000" spc="50" dirty="0">
                <a:latin typeface="Calibri"/>
                <a:cs typeface="Calibri"/>
              </a:rPr>
              <a:t>in </a:t>
            </a:r>
            <a:r>
              <a:rPr sz="3000" spc="45" dirty="0">
                <a:latin typeface="Calibri"/>
                <a:cs typeface="Calibri"/>
              </a:rPr>
              <a:t>ads </a:t>
            </a:r>
            <a:r>
              <a:rPr sz="3000" spc="-130" dirty="0">
                <a:latin typeface="Calibri"/>
                <a:cs typeface="Calibri"/>
              </a:rPr>
              <a:t>/</a:t>
            </a:r>
            <a:r>
              <a:rPr sz="3000" spc="-370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print</a:t>
            </a:r>
            <a:endParaRPr sz="3000">
              <a:latin typeface="Calibri"/>
              <a:cs typeface="Calibri"/>
            </a:endParaRPr>
          </a:p>
          <a:p>
            <a:pPr marL="283845" marR="704215" indent="-271145">
              <a:lnSpc>
                <a:spcPts val="4200"/>
              </a:lnSpc>
              <a:spcBef>
                <a:spcPts val="24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Have</a:t>
            </a:r>
            <a:r>
              <a:rPr sz="3000" spc="-12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employees  </a:t>
            </a:r>
            <a:r>
              <a:rPr sz="3000" spc="5" dirty="0">
                <a:solidFill>
                  <a:srgbClr val="D2232A"/>
                </a:solidFill>
                <a:latin typeface="Calibri"/>
                <a:cs typeface="Calibri"/>
              </a:rPr>
              <a:t>share </a:t>
            </a:r>
            <a:r>
              <a:rPr sz="3000" spc="20" dirty="0">
                <a:solidFill>
                  <a:srgbClr val="D2232A"/>
                </a:solidFill>
                <a:latin typeface="Calibri"/>
                <a:cs typeface="Calibri"/>
              </a:rPr>
              <a:t>your</a:t>
            </a:r>
            <a:r>
              <a:rPr sz="3000" spc="-1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posts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7486" y="2188971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14" dirty="0">
                <a:latin typeface="Calibri"/>
                <a:cs typeface="Calibri"/>
              </a:rPr>
              <a:t>Best</a:t>
            </a:r>
            <a:r>
              <a:rPr sz="3600" b="1" spc="-170" dirty="0">
                <a:latin typeface="Calibri"/>
                <a:cs typeface="Calibri"/>
              </a:rPr>
              <a:t> </a:t>
            </a:r>
            <a:r>
              <a:rPr sz="3600" b="1" spc="105" dirty="0">
                <a:latin typeface="Calibri"/>
                <a:cs typeface="Calibri"/>
              </a:rPr>
              <a:t>Practices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28135" y="3177285"/>
            <a:ext cx="28073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60" dirty="0">
                <a:latin typeface="Calibri"/>
                <a:cs typeface="Calibri"/>
              </a:rPr>
              <a:t>What’s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goal?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2188971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28135" y="3101085"/>
            <a:ext cx="2807335" cy="1092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60" dirty="0">
                <a:latin typeface="Calibri"/>
                <a:cs typeface="Calibri"/>
              </a:rPr>
              <a:t>What’s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goal?</a:t>
            </a:r>
            <a:endParaRPr sz="3000">
              <a:latin typeface="Calibri"/>
              <a:cs typeface="Calibri"/>
            </a:endParaRPr>
          </a:p>
          <a:p>
            <a:pPr marL="281305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-15" dirty="0">
                <a:solidFill>
                  <a:srgbClr val="D2232A"/>
                </a:solidFill>
                <a:latin typeface="Calibri"/>
                <a:cs typeface="Calibri"/>
              </a:rPr>
              <a:t>Website</a:t>
            </a:r>
            <a:r>
              <a:rPr sz="3000" spc="-60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D2232A"/>
                </a:solidFill>
                <a:latin typeface="Calibri"/>
                <a:cs typeface="Calibri"/>
              </a:rPr>
              <a:t>traffic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2188971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28135" y="3101085"/>
            <a:ext cx="2807335" cy="1625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60" dirty="0">
                <a:latin typeface="Calibri"/>
                <a:cs typeface="Calibri"/>
              </a:rPr>
              <a:t>What’s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goal?</a:t>
            </a:r>
            <a:endParaRPr sz="3000">
              <a:latin typeface="Calibri"/>
              <a:cs typeface="Calibri"/>
            </a:endParaRPr>
          </a:p>
          <a:p>
            <a:pPr marL="281305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-15" dirty="0">
                <a:latin typeface="Calibri"/>
                <a:cs typeface="Calibri"/>
              </a:rPr>
              <a:t>Website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traffic</a:t>
            </a:r>
            <a:endParaRPr sz="3000">
              <a:latin typeface="Calibri"/>
              <a:cs typeface="Calibri"/>
            </a:endParaRPr>
          </a:p>
          <a:p>
            <a:pPr marL="2952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95275" algn="l"/>
                <a:tab pos="295910" algn="l"/>
              </a:tabLst>
            </a:pP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Sales</a:t>
            </a:r>
            <a:r>
              <a:rPr sz="3000" spc="-5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30" dirty="0">
                <a:solidFill>
                  <a:srgbClr val="D2232A"/>
                </a:solidFill>
                <a:latin typeface="Calibri"/>
                <a:cs typeface="Calibri"/>
              </a:rPr>
              <a:t>leads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2188971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28135" y="3101085"/>
            <a:ext cx="2807335" cy="2159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60" dirty="0">
                <a:latin typeface="Calibri"/>
                <a:cs typeface="Calibri"/>
              </a:rPr>
              <a:t>What’s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goal?</a:t>
            </a:r>
            <a:endParaRPr sz="3000">
              <a:latin typeface="Calibri"/>
              <a:cs typeface="Calibri"/>
            </a:endParaRPr>
          </a:p>
          <a:p>
            <a:pPr marL="281305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-15" dirty="0">
                <a:latin typeface="Calibri"/>
                <a:cs typeface="Calibri"/>
              </a:rPr>
              <a:t>Website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traffic</a:t>
            </a:r>
            <a:endParaRPr sz="3000">
              <a:latin typeface="Calibri"/>
              <a:cs typeface="Calibri"/>
            </a:endParaRPr>
          </a:p>
          <a:p>
            <a:pPr marL="2952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95275" algn="l"/>
                <a:tab pos="295910" algn="l"/>
              </a:tabLst>
            </a:pPr>
            <a:r>
              <a:rPr sz="3000" spc="30" dirty="0">
                <a:latin typeface="Calibri"/>
                <a:cs typeface="Calibri"/>
              </a:rPr>
              <a:t>Sales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leads</a:t>
            </a:r>
            <a:endParaRPr sz="3000">
              <a:latin typeface="Calibri"/>
              <a:cs typeface="Calibri"/>
            </a:endParaRPr>
          </a:p>
          <a:p>
            <a:pPr marL="2952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95275" algn="l"/>
                <a:tab pos="295910" algn="l"/>
              </a:tabLst>
            </a:pP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Recruiting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486" y="2188971"/>
            <a:ext cx="2823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14" dirty="0"/>
              <a:t>Best</a:t>
            </a:r>
            <a:r>
              <a:rPr spc="-170" dirty="0"/>
              <a:t> </a:t>
            </a:r>
            <a:r>
              <a:rPr spc="105"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28135" y="3101085"/>
            <a:ext cx="2831465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60" dirty="0">
                <a:latin typeface="Calibri"/>
                <a:cs typeface="Calibri"/>
              </a:rPr>
              <a:t>What’s </a:t>
            </a:r>
            <a:r>
              <a:rPr sz="3000" spc="25" dirty="0">
                <a:latin typeface="Calibri"/>
                <a:cs typeface="Calibri"/>
              </a:rPr>
              <a:t>your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spc="35" dirty="0">
                <a:latin typeface="Calibri"/>
                <a:cs typeface="Calibri"/>
              </a:rPr>
              <a:t>goal?</a:t>
            </a:r>
            <a:endParaRPr sz="3000">
              <a:latin typeface="Calibri"/>
              <a:cs typeface="Calibri"/>
            </a:endParaRPr>
          </a:p>
          <a:p>
            <a:pPr marL="281305" indent="-255270">
              <a:lnSpc>
                <a:spcPct val="100000"/>
              </a:lnSpc>
              <a:spcBef>
                <a:spcPts val="600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-15" dirty="0">
                <a:latin typeface="Calibri"/>
                <a:cs typeface="Calibri"/>
              </a:rPr>
              <a:t>Website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traffic</a:t>
            </a:r>
            <a:endParaRPr sz="3000">
              <a:latin typeface="Calibri"/>
              <a:cs typeface="Calibri"/>
            </a:endParaRPr>
          </a:p>
          <a:p>
            <a:pPr marL="2952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95275" algn="l"/>
                <a:tab pos="295910" algn="l"/>
              </a:tabLst>
            </a:pPr>
            <a:r>
              <a:rPr sz="3000" spc="30" dirty="0">
                <a:latin typeface="Calibri"/>
                <a:cs typeface="Calibri"/>
              </a:rPr>
              <a:t>Sales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30" dirty="0">
                <a:latin typeface="Calibri"/>
                <a:cs typeface="Calibri"/>
              </a:rPr>
              <a:t>leads</a:t>
            </a:r>
            <a:endParaRPr sz="3000">
              <a:latin typeface="Calibri"/>
              <a:cs typeface="Calibri"/>
            </a:endParaRPr>
          </a:p>
          <a:p>
            <a:pPr marL="2952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95275" algn="l"/>
                <a:tab pos="295910" algn="l"/>
              </a:tabLst>
            </a:pPr>
            <a:r>
              <a:rPr sz="3000" spc="45" dirty="0">
                <a:latin typeface="Calibri"/>
                <a:cs typeface="Calibri"/>
              </a:rPr>
              <a:t>Recruiting</a:t>
            </a:r>
            <a:endParaRPr sz="3000">
              <a:latin typeface="Calibri"/>
              <a:cs typeface="Calibri"/>
            </a:endParaRPr>
          </a:p>
          <a:p>
            <a:pPr marL="295275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295275" algn="l"/>
                <a:tab pos="295910" algn="l"/>
              </a:tabLst>
            </a:pPr>
            <a:r>
              <a:rPr sz="3000" dirty="0">
                <a:solidFill>
                  <a:srgbClr val="D2232A"/>
                </a:solidFill>
                <a:latin typeface="Calibri"/>
                <a:cs typeface="Calibri"/>
              </a:rPr>
              <a:t>Media</a:t>
            </a:r>
            <a:r>
              <a:rPr sz="3000" spc="-114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45" dirty="0">
                <a:solidFill>
                  <a:srgbClr val="D2232A"/>
                </a:solidFill>
                <a:latin typeface="Calibri"/>
                <a:cs typeface="Calibri"/>
              </a:rPr>
              <a:t>coverage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0274" y="1622437"/>
            <a:ext cx="4298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0" dirty="0"/>
              <a:t>Social </a:t>
            </a:r>
            <a:r>
              <a:rPr spc="85" dirty="0"/>
              <a:t>Media</a:t>
            </a:r>
            <a:r>
              <a:rPr spc="-350" dirty="0"/>
              <a:t> </a:t>
            </a:r>
            <a:r>
              <a:rPr spc="105" dirty="0"/>
              <a:t>Barriers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3544" y="2520211"/>
            <a:ext cx="3662045" cy="162433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1305" indent="-268605">
              <a:lnSpc>
                <a:spcPct val="100000"/>
              </a:lnSpc>
              <a:spcBef>
                <a:spcPts val="695"/>
              </a:spcBef>
              <a:buChar char="•"/>
              <a:tabLst>
                <a:tab pos="281305" algn="l"/>
                <a:tab pos="281940" algn="l"/>
              </a:tabLst>
            </a:pPr>
            <a:r>
              <a:rPr sz="3000" spc="15" dirty="0">
                <a:latin typeface="Calibri"/>
                <a:cs typeface="Calibri"/>
              </a:rPr>
              <a:t>Requires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b="1" spc="90" dirty="0">
                <a:latin typeface="Calibri"/>
                <a:cs typeface="Calibri"/>
              </a:rPr>
              <a:t>investment</a:t>
            </a:r>
            <a:endParaRPr sz="3000">
              <a:latin typeface="Calibri"/>
              <a:cs typeface="Calibri"/>
            </a:endParaRPr>
          </a:p>
          <a:p>
            <a:pPr marL="663575" lvl="1" indent="-269240">
              <a:lnSpc>
                <a:spcPct val="100000"/>
              </a:lnSpc>
              <a:spcBef>
                <a:spcPts val="595"/>
              </a:spcBef>
              <a:buChar char="•"/>
              <a:tabLst>
                <a:tab pos="662940" algn="l"/>
                <a:tab pos="664210" algn="l"/>
              </a:tabLst>
            </a:pPr>
            <a:r>
              <a:rPr sz="3000" spc="35" dirty="0">
                <a:solidFill>
                  <a:srgbClr val="D2232A"/>
                </a:solidFill>
                <a:latin typeface="Calibri"/>
                <a:cs typeface="Calibri"/>
              </a:rPr>
              <a:t>Content</a:t>
            </a:r>
            <a:r>
              <a:rPr sz="3000" spc="-65" dirty="0">
                <a:solidFill>
                  <a:srgbClr val="D2232A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D2232A"/>
                </a:solidFill>
                <a:latin typeface="Calibri"/>
                <a:cs typeface="Calibri"/>
              </a:rPr>
              <a:t>creation</a:t>
            </a:r>
            <a:endParaRPr sz="3000">
              <a:latin typeface="Calibri"/>
              <a:cs typeface="Calibri"/>
            </a:endParaRPr>
          </a:p>
          <a:p>
            <a:pPr marL="664210" lvl="1" indent="-269240">
              <a:lnSpc>
                <a:spcPct val="100000"/>
              </a:lnSpc>
              <a:spcBef>
                <a:spcPts val="600"/>
              </a:spcBef>
              <a:buChar char="•"/>
              <a:tabLst>
                <a:tab pos="664210" algn="l"/>
                <a:tab pos="664845" algn="l"/>
              </a:tabLst>
            </a:pPr>
            <a:r>
              <a:rPr sz="3000" spc="40" dirty="0">
                <a:solidFill>
                  <a:srgbClr val="D2232A"/>
                </a:solidFill>
                <a:latin typeface="Calibri"/>
                <a:cs typeface="Calibri"/>
              </a:rPr>
              <a:t>Management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979</Words>
  <Application>Microsoft Office PowerPoint</Application>
  <PresentationFormat>Custom</PresentationFormat>
  <Paragraphs>388</Paragraphs>
  <Slides>86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8" baseType="lpstr">
      <vt:lpstr>Calibri</vt:lpstr>
      <vt:lpstr>Office Theme</vt:lpstr>
      <vt:lpstr>PowerPoint Presentation</vt:lpstr>
      <vt:lpstr>Why Use Social Media?</vt:lpstr>
      <vt:lpstr>Why Use Social Media?</vt:lpstr>
      <vt:lpstr>Why Use Social Media?</vt:lpstr>
      <vt:lpstr>Why Use Social Media?</vt:lpstr>
      <vt:lpstr>Why Use Social Media?</vt:lpstr>
      <vt:lpstr>Why Use Social Media?</vt:lpstr>
      <vt:lpstr>Social Media Barriers</vt:lpstr>
      <vt:lpstr>Social Media Barriers</vt:lpstr>
      <vt:lpstr>Social Media Barriers</vt:lpstr>
      <vt:lpstr>Social Media Barriers</vt:lpstr>
      <vt:lpstr>Which Channels - Consumers</vt:lpstr>
      <vt:lpstr>Which Channels - Consumers</vt:lpstr>
      <vt:lpstr>Which Channels - Consumers</vt:lpstr>
      <vt:lpstr>Which Channels - Consumers</vt:lpstr>
      <vt:lpstr>Which Channels - Consumers</vt:lpstr>
      <vt:lpstr>Which Channels - Consumers</vt:lpstr>
      <vt:lpstr>Which Channels - B2B</vt:lpstr>
      <vt:lpstr>Which Channels - B2B</vt:lpstr>
      <vt:lpstr>Which Channels - B2B</vt:lpstr>
      <vt:lpstr>Which Channels - B2B</vt:lpstr>
      <vt:lpstr>Which Channels - B2B</vt:lpstr>
      <vt:lpstr>Which Channels - B2B</vt:lpstr>
      <vt:lpstr>Sources of Content</vt:lpstr>
      <vt:lpstr>Sources of Content</vt:lpstr>
      <vt:lpstr>Sources of Content</vt:lpstr>
      <vt:lpstr>Sources of Content</vt:lpstr>
      <vt:lpstr>Sources of Content</vt:lpstr>
      <vt:lpstr>Sources of Content</vt:lpstr>
      <vt:lpstr>Sources of Content</vt:lpstr>
      <vt:lpstr>Sources of Content</vt:lpstr>
      <vt:lpstr>Sources of Content</vt:lpstr>
      <vt:lpstr>Sources of Content</vt:lpstr>
      <vt:lpstr>Best Practices</vt:lpstr>
      <vt:lpstr>Best Practices</vt:lpstr>
      <vt:lpstr>Best Practices</vt:lpstr>
      <vt:lpstr>Best Practices</vt:lpstr>
      <vt:lpstr>Best Practices</vt:lpstr>
      <vt:lpstr>PowerPoint Presentation</vt:lpstr>
      <vt:lpstr>Best Practices</vt:lpstr>
      <vt:lpstr>Best Practices</vt:lpstr>
      <vt:lpstr>Best Practices</vt:lpstr>
      <vt:lpstr>Best Practices</vt:lpstr>
      <vt:lpstr>PowerPoint Presentation</vt:lpstr>
      <vt:lpstr>Best Practices</vt:lpstr>
      <vt:lpstr>Best Practices</vt:lpstr>
      <vt:lpstr>PowerPoint Presentation</vt:lpstr>
      <vt:lpstr>Best Practices</vt:lpstr>
      <vt:lpstr>Best Practices</vt:lpstr>
      <vt:lpstr>Best Practices</vt:lpstr>
      <vt:lpstr>PowerPoint Presentation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PowerPoint Presentation</vt:lpstr>
      <vt:lpstr>Best Practices</vt:lpstr>
      <vt:lpstr>Best Practices</vt:lpstr>
      <vt:lpstr>Best Practices</vt:lpstr>
      <vt:lpstr>Best Practices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Phillips</dc:creator>
  <cp:lastModifiedBy>Michelle Whitmore</cp:lastModifiedBy>
  <cp:revision>1</cp:revision>
  <dcterms:created xsi:type="dcterms:W3CDTF">2019-03-22T12:20:58Z</dcterms:created>
  <dcterms:modified xsi:type="dcterms:W3CDTF">2019-04-15T15:25:24Z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2019-03-22T00:00:00Z</vt:filetime>
  </property>
</Properties>
</file>